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93" r:id="rId2"/>
    <p:sldId id="494" r:id="rId3"/>
    <p:sldId id="495" r:id="rId4"/>
    <p:sldId id="496" r:id="rId5"/>
    <p:sldId id="497" r:id="rId6"/>
    <p:sldId id="498" r:id="rId7"/>
    <p:sldId id="499" r:id="rId8"/>
    <p:sldId id="536" r:id="rId9"/>
    <p:sldId id="537" r:id="rId10"/>
    <p:sldId id="606" r:id="rId11"/>
    <p:sldId id="607" r:id="rId12"/>
    <p:sldId id="540" r:id="rId13"/>
    <p:sldId id="608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9ECC7"/>
    <a:srgbClr val="F6C9A8"/>
    <a:srgbClr val="F9DCC7"/>
    <a:srgbClr val="FF0066"/>
    <a:srgbClr val="1EF00E"/>
    <a:srgbClr val="F3F0AF"/>
    <a:srgbClr val="DA0826"/>
    <a:srgbClr val="3366FF"/>
    <a:srgbClr val="C4A3E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429" autoAdjust="0"/>
    <p:restoredTop sz="94638" autoAdjust="0"/>
  </p:normalViewPr>
  <p:slideViewPr>
    <p:cSldViewPr>
      <p:cViewPr varScale="1">
        <p:scale>
          <a:sx n="84" d="100"/>
          <a:sy n="84" d="100"/>
        </p:scale>
        <p:origin x="-1258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05770-9041-45CD-B67C-0ECF9B846186}" type="datetimeFigureOut">
              <a:rPr lang="es-ES" smtClean="0"/>
              <a:pPr/>
              <a:t>12/09/2018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F284A-FDEE-4B78-8D96-3A5CD19FF5C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7E0B62-BA22-4631-A415-CE26B537B499}" type="slidenum">
              <a:rPr lang="pt-BR" smtClean="0"/>
              <a:pPr/>
              <a:t>5</a:t>
            </a:fld>
            <a:endParaRPr lang="pt-BR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None/>
            </a:pPr>
            <a:endParaRPr lang="en-US" sz="1000" smtClean="0"/>
          </a:p>
        </p:txBody>
      </p:sp>
      <p:sp>
        <p:nvSpPr>
          <p:cNvPr id="109572" name="Espaço Reservado para Data 3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fld id="{6A60F930-BEB3-437C-A01E-0834C720C3A1}" type="datetime1">
              <a:rPr lang="pt-BR" smtClean="0"/>
              <a:pPr/>
              <a:t>12/09/2018</a:t>
            </a:fld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None/>
            </a:pPr>
            <a:endParaRPr lang="en-US" sz="1000" smtClean="0"/>
          </a:p>
        </p:txBody>
      </p:sp>
      <p:sp>
        <p:nvSpPr>
          <p:cNvPr id="110596" name="Espaço Reservado para Data 3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fld id="{0C87D7C0-8691-4D6F-A8AC-6740AF8B9D8F}" type="datetime1">
              <a:rPr lang="pt-BR" smtClean="0"/>
              <a:pPr/>
              <a:t>12/09/2018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08F42-6204-4465-B15F-030EBA9D9BD1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48B8E-0564-4BB4-8140-1AF772C279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A54CA-E94B-4365-BE52-B62B83176AF6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A54CB-226B-4CFF-B1CA-E3C37B6285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A0D92-048F-4546-93CB-02F3555F6B43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1E547-5396-47E2-987D-309B8F679E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_ose_nuevo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66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260350"/>
            <a:ext cx="10795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188913"/>
            <a:ext cx="3524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3D18-5D47-41B5-B6AB-CF406910B935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6D5BD-99C0-4B32-8453-5C0BE8F7802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B7F5A-3875-490F-BA63-13380BC08F23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B9504-590C-409F-81E3-241493256E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C58CC-C44A-4119-857E-6AD7472C8984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C834D-65FF-45A6-8A45-804C19E6C4D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C92F4-4F4A-43A5-A851-11DA462C37ED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DBE0-4B19-4C89-BD48-928C5FDEFE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D1314-B0A2-4BD5-A3CE-6C55671E05C0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98937-CA12-4836-95B1-1BA531DFBBA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B98B6-4FAD-49A3-8316-5DD411215106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0F877-B33D-4E92-89E4-09A1823674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F2ED8-00BB-4CE9-9426-0321A2371F21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49D02-6FAA-46B3-B998-D619AB762B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DFE49-924E-4443-9F8A-F34BAFC86CA0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88B62-4270-4EE5-903C-FE8203934D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6462A5-2D41-4532-AFC1-90E9BB7614DC}" type="datetimeFigureOut">
              <a:rPr lang="es-ES"/>
              <a:pPr>
                <a:defRPr/>
              </a:pPr>
              <a:t>12/09/2018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99F2D2-F9D8-4072-BBFD-2C3215368A3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5867400" y="1484313"/>
            <a:ext cx="3060700" cy="4710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s-UY" sz="2000" dirty="0">
                <a:latin typeface="+mn-lt"/>
              </a:rPr>
              <a:t>Más de 32 billones de metros cúbicos de agua potable alrededor del mundo se fuga de los sistemas urbanos de agua al año, con un costo superior a los 18 mil millones de USD.</a:t>
            </a:r>
          </a:p>
          <a:p>
            <a:pPr algn="just">
              <a:defRPr/>
            </a:pPr>
            <a:endParaRPr lang="es-UY" sz="2000" dirty="0">
              <a:latin typeface="+mn-lt"/>
            </a:endParaRPr>
          </a:p>
          <a:p>
            <a:pPr algn="just">
              <a:defRPr/>
            </a:pPr>
            <a:r>
              <a:rPr lang="es-UY" sz="2000" dirty="0">
                <a:latin typeface="+mn-lt"/>
              </a:rPr>
              <a:t>Actualmente las ciudades están perdiendo el equivalente a 36.000 piscinas </a:t>
            </a:r>
            <a:r>
              <a:rPr lang="es-UY" sz="2000" dirty="0" smtClean="0">
                <a:latin typeface="+mn-lt"/>
              </a:rPr>
              <a:t>olímpicas al día, </a:t>
            </a:r>
            <a:r>
              <a:rPr lang="es-UY" sz="2000" dirty="0">
                <a:latin typeface="+mn-lt"/>
              </a:rPr>
              <a:t>de agua limpia, tratada, </a:t>
            </a:r>
            <a:r>
              <a:rPr lang="es-UY" sz="2000" dirty="0" smtClean="0">
                <a:latin typeface="+mn-lt"/>
              </a:rPr>
              <a:t>potable.</a:t>
            </a:r>
            <a:endParaRPr lang="es-UY" sz="2000" dirty="0">
              <a:latin typeface="+mn-lt"/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3809206"/>
            <a:ext cx="23907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CuadroTexto"/>
          <p:cNvSpPr txBox="1"/>
          <p:nvPr/>
        </p:nvSpPr>
        <p:spPr>
          <a:xfrm>
            <a:off x="468313" y="6308725"/>
            <a:ext cx="734377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UY" sz="1600" dirty="0">
                <a:latin typeface="+mn-lt"/>
              </a:rPr>
              <a:t>Datos: Banco Mundial, </a:t>
            </a:r>
            <a:r>
              <a:rPr lang="es-UY" sz="1600" dirty="0" err="1">
                <a:latin typeface="+mn-lt"/>
              </a:rPr>
              <a:t>Miya</a:t>
            </a:r>
            <a:r>
              <a:rPr lang="es-UY" sz="1600" dirty="0">
                <a:latin typeface="+mn-lt"/>
              </a:rPr>
              <a:t> </a:t>
            </a:r>
            <a:r>
              <a:rPr lang="es-UY" sz="1600" dirty="0" err="1">
                <a:latin typeface="+mn-lt"/>
              </a:rPr>
              <a:t>Waters</a:t>
            </a:r>
            <a:r>
              <a:rPr lang="es-UY" sz="1600" dirty="0">
                <a:latin typeface="+mn-lt"/>
              </a:rPr>
              <a:t>, </a:t>
            </a:r>
            <a:r>
              <a:rPr lang="es-UY" sz="1600" dirty="0" err="1">
                <a:latin typeface="+mn-lt"/>
              </a:rPr>
              <a:t>iagua</a:t>
            </a:r>
            <a:r>
              <a:rPr lang="es-UY" sz="1600" dirty="0">
                <a:latin typeface="+mn-lt"/>
              </a:rPr>
              <a:t>, Global </a:t>
            </a:r>
            <a:r>
              <a:rPr lang="es-UY" sz="1600" dirty="0" err="1">
                <a:latin typeface="+mn-lt"/>
              </a:rPr>
              <a:t>Water</a:t>
            </a:r>
            <a:r>
              <a:rPr lang="es-UY" sz="1600" dirty="0">
                <a:latin typeface="+mn-lt"/>
              </a:rPr>
              <a:t> </a:t>
            </a:r>
            <a:r>
              <a:rPr lang="es-UY" sz="1600" dirty="0" err="1">
                <a:latin typeface="+mn-lt"/>
              </a:rPr>
              <a:t>Market</a:t>
            </a:r>
            <a:r>
              <a:rPr lang="es-UY" sz="1600" dirty="0">
                <a:latin typeface="+mn-lt"/>
              </a:rPr>
              <a:t>, ADERASA.</a:t>
            </a:r>
          </a:p>
        </p:txBody>
      </p:sp>
      <p:pic>
        <p:nvPicPr>
          <p:cNvPr id="71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412875"/>
            <a:ext cx="53022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3 Grupo"/>
          <p:cNvGrpSpPr>
            <a:grpSpLocks/>
          </p:cNvGrpSpPr>
          <p:nvPr/>
        </p:nvGrpSpPr>
        <p:grpSpPr bwMode="auto">
          <a:xfrm>
            <a:off x="179512" y="188640"/>
            <a:ext cx="8808944" cy="936625"/>
            <a:chOff x="147638" y="147571"/>
            <a:chExt cx="8844408" cy="936692"/>
          </a:xfrm>
        </p:grpSpPr>
        <p:sp>
          <p:nvSpPr>
            <p:cNvPr id="10" name="9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s-ES" sz="2800" dirty="0" smtClean="0">
                  <a:solidFill>
                    <a:schemeClr val="bg1"/>
                  </a:solidFill>
                </a:rPr>
                <a:t>El problema : Agua No Contabilizada en el mundo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  <p:pic>
          <p:nvPicPr>
            <p:cNvPr id="11" name="4 Imagen" descr="logo oficial_solo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251520" y="4869160"/>
            <a:ext cx="81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899592" y="1340768"/>
            <a:ext cx="7488832" cy="792088"/>
          </a:xfrm>
        </p:spPr>
        <p:txBody>
          <a:bodyPr/>
          <a:lstStyle/>
          <a:p>
            <a:r>
              <a:rPr lang="es-ES" sz="3200" b="1" dirty="0" smtClean="0">
                <a:ea typeface="+mn-ea"/>
                <a:cs typeface="+mn-cs"/>
              </a:rPr>
              <a:t>Puntos de Salida de Agua del Sector </a:t>
            </a:r>
            <a:endParaRPr lang="es-ES" sz="3200" b="1" dirty="0">
              <a:ea typeface="+mn-ea"/>
              <a:cs typeface="+mn-cs"/>
            </a:endParaRPr>
          </a:p>
        </p:txBody>
      </p:sp>
      <p:sp>
        <p:nvSpPr>
          <p:cNvPr id="10" name="2 Marcador de contenido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565104"/>
          </a:xfrm>
        </p:spPr>
        <p:txBody>
          <a:bodyPr/>
          <a:lstStyle/>
          <a:p>
            <a:pPr>
              <a:buNone/>
            </a:pPr>
            <a:r>
              <a:rPr lang="es-ES" sz="2800" b="1" dirty="0" smtClean="0"/>
              <a:t> </a:t>
            </a:r>
            <a:endParaRPr lang="es-ES" sz="1200" dirty="0" smtClean="0"/>
          </a:p>
          <a:p>
            <a:pPr algn="just">
              <a:buNone/>
            </a:pPr>
            <a:r>
              <a:rPr lang="es-ES" sz="2800" dirty="0" smtClean="0"/>
              <a:t>	</a:t>
            </a:r>
            <a:r>
              <a:rPr lang="es-ES" sz="2400" dirty="0" smtClean="0"/>
              <a:t>- </a:t>
            </a:r>
            <a:r>
              <a:rPr lang="es-ES" sz="2400" u="sng" dirty="0" smtClean="0"/>
              <a:t>Puntos de exportación de agua</a:t>
            </a:r>
            <a:r>
              <a:rPr lang="es-ES" sz="2400" dirty="0" smtClean="0"/>
              <a:t>: hacia otros Sectores</a:t>
            </a:r>
          </a:p>
          <a:p>
            <a:pPr algn="just">
              <a:buNone/>
            </a:pPr>
            <a:r>
              <a:rPr lang="es-ES" sz="2400" dirty="0" smtClean="0"/>
              <a:t>	- </a:t>
            </a:r>
            <a:r>
              <a:rPr lang="es-ES" sz="2400" u="sng" dirty="0" smtClean="0"/>
              <a:t>Consumos</a:t>
            </a:r>
            <a:r>
              <a:rPr lang="es-ES" sz="2400" dirty="0" smtClean="0"/>
              <a:t>: La mayoría se registra a través del SGC</a:t>
            </a:r>
          </a:p>
          <a:p>
            <a:pPr>
              <a:buNone/>
            </a:pPr>
            <a:endParaRPr lang="es-ES" sz="2400" dirty="0" smtClean="0"/>
          </a:p>
          <a:p>
            <a:pPr>
              <a:buNone/>
            </a:pPr>
            <a:r>
              <a:rPr lang="es-ES" sz="2400" dirty="0" smtClean="0"/>
              <a:t>	</a:t>
            </a:r>
            <a:endParaRPr lang="es-ES" sz="2400" dirty="0"/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47638" y="147638"/>
            <a:ext cx="8843963" cy="936625"/>
            <a:chOff x="147638" y="147571"/>
            <a:chExt cx="8844409" cy="936692"/>
          </a:xfrm>
        </p:grpSpPr>
        <p:sp>
          <p:nvSpPr>
            <p:cNvPr id="13" name="12 Rectángulo"/>
            <p:cNvSpPr/>
            <p:nvPr/>
          </p:nvSpPr>
          <p:spPr>
            <a:xfrm>
              <a:off x="1647901" y="147571"/>
              <a:ext cx="7344146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>
                  <a:latin typeface="Arial Narrow" pitchFamily="34" charset="0"/>
                </a:rPr>
                <a:t>      </a:t>
              </a:r>
              <a:r>
                <a:rPr lang="es-UY" sz="3000" b="1" dirty="0" smtClean="0">
                  <a:latin typeface="Arial Narrow" pitchFamily="34" charset="0"/>
                </a:rPr>
                <a:t>  Sectores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4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Picture 3" descr="C:\Documents and Settings\proura\Mis documentos\Mis imágenes\casas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402000"/>
            <a:ext cx="4321718" cy="345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323528" y="2708920"/>
            <a:ext cx="81369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1520" y="4869160"/>
            <a:ext cx="81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899592" y="1268760"/>
            <a:ext cx="7488832" cy="792088"/>
          </a:xfrm>
        </p:spPr>
        <p:txBody>
          <a:bodyPr/>
          <a:lstStyle/>
          <a:p>
            <a:r>
              <a:rPr lang="es-ES" sz="3200" b="1" dirty="0" smtClean="0">
                <a:ea typeface="+mn-ea"/>
                <a:cs typeface="+mn-cs"/>
              </a:rPr>
              <a:t>Balance de Agua</a:t>
            </a:r>
            <a:endParaRPr lang="es-ES" sz="3200" b="1" dirty="0">
              <a:ea typeface="+mn-ea"/>
              <a:cs typeface="+mn-cs"/>
            </a:endParaRPr>
          </a:p>
        </p:txBody>
      </p:sp>
      <p:sp>
        <p:nvSpPr>
          <p:cNvPr id="10" name="2 Marcador de contenido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144016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es-ES" sz="3800" b="1" dirty="0" smtClean="0"/>
              <a:t> </a:t>
            </a:r>
            <a:r>
              <a:rPr lang="es-ES" sz="3800" dirty="0" smtClean="0"/>
              <a:t>	Conocidos los volúmenes de entrada y salida de agua de un Sector, es posible calcular el Balance de Agua del Sector, </a:t>
            </a:r>
            <a:r>
              <a:rPr lang="es-ES" sz="3800" u="sng" dirty="0" smtClean="0"/>
              <a:t>en un período de tiempo determinado</a:t>
            </a:r>
            <a:r>
              <a:rPr lang="es-ES" sz="3800" dirty="0" smtClean="0"/>
              <a:t>. </a:t>
            </a:r>
          </a:p>
          <a:p>
            <a:pPr>
              <a:buNone/>
            </a:pPr>
            <a:endParaRPr lang="es-ES" sz="2400" dirty="0" smtClean="0"/>
          </a:p>
          <a:p>
            <a:pPr>
              <a:buNone/>
            </a:pPr>
            <a:r>
              <a:rPr lang="es-ES" sz="2400" dirty="0" smtClean="0"/>
              <a:t>	</a:t>
            </a:r>
            <a:endParaRPr lang="es-ES" sz="2400" dirty="0"/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47638" y="147638"/>
            <a:ext cx="8843963" cy="936625"/>
            <a:chOff x="147638" y="147571"/>
            <a:chExt cx="8844409" cy="936692"/>
          </a:xfrm>
        </p:grpSpPr>
        <p:sp>
          <p:nvSpPr>
            <p:cNvPr id="13" name="12 Rectángulo"/>
            <p:cNvSpPr/>
            <p:nvPr/>
          </p:nvSpPr>
          <p:spPr>
            <a:xfrm>
              <a:off x="1647901" y="147571"/>
              <a:ext cx="7344146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 smtClean="0">
                  <a:latin typeface="Arial Narrow" pitchFamily="34" charset="0"/>
                </a:rPr>
                <a:t> Sectores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4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 descr="C:\Documents and Settings\proura\Mis documentos\Mis imágenes\casas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140968"/>
            <a:ext cx="3744416" cy="356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323528" y="2708920"/>
            <a:ext cx="81369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1520" y="4869160"/>
            <a:ext cx="81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899592" y="1340768"/>
            <a:ext cx="7488832" cy="792088"/>
          </a:xfrm>
        </p:spPr>
        <p:txBody>
          <a:bodyPr/>
          <a:lstStyle/>
          <a:p>
            <a:r>
              <a:rPr lang="es-ES" sz="3200" b="1" dirty="0" smtClean="0">
                <a:ea typeface="+mn-ea"/>
                <a:cs typeface="+mn-cs"/>
              </a:rPr>
              <a:t>Balance de Agua</a:t>
            </a:r>
            <a:endParaRPr lang="es-ES" sz="3200" b="1" dirty="0">
              <a:ea typeface="+mn-ea"/>
              <a:cs typeface="+mn-cs"/>
            </a:endParaRPr>
          </a:p>
        </p:txBody>
      </p:sp>
      <p:sp>
        <p:nvSpPr>
          <p:cNvPr id="13" name="2 Marcador de contenido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/>
          <a:lstStyle/>
          <a:p>
            <a:r>
              <a:rPr lang="es-ES" dirty="0" smtClean="0"/>
              <a:t>Agua Disponible de Un Sector (AD)</a:t>
            </a:r>
          </a:p>
          <a:p>
            <a:endParaRPr lang="es-ES" sz="1800" dirty="0" smtClean="0"/>
          </a:p>
          <a:p>
            <a:pPr>
              <a:buNone/>
            </a:pPr>
            <a:r>
              <a:rPr lang="es-ES" sz="2600" dirty="0" smtClean="0"/>
              <a:t>    AD = Agua Producida + Agua Importada - Agua Exportada</a:t>
            </a:r>
            <a:endParaRPr lang="es-ES" sz="1800" dirty="0" smtClean="0"/>
          </a:p>
          <a:p>
            <a:pPr>
              <a:buNone/>
            </a:pPr>
            <a:endParaRPr lang="es-ES" sz="1800" dirty="0" smtClean="0"/>
          </a:p>
          <a:p>
            <a:r>
              <a:rPr lang="es-ES" dirty="0" smtClean="0"/>
              <a:t>Pérdida total de un Sector: </a:t>
            </a:r>
          </a:p>
          <a:p>
            <a:endParaRPr lang="es-ES" sz="1800" dirty="0" smtClean="0"/>
          </a:p>
          <a:p>
            <a:pPr>
              <a:buNone/>
            </a:pPr>
            <a:r>
              <a:rPr lang="es-ES" dirty="0" smtClean="0"/>
              <a:t>	</a:t>
            </a:r>
            <a:r>
              <a:rPr lang="es-ES" sz="2600" dirty="0" smtClean="0"/>
              <a:t>Pérdida Total = Agua Disponible - Consumos Autorizados</a:t>
            </a:r>
          </a:p>
          <a:p>
            <a:pPr>
              <a:buNone/>
            </a:pPr>
            <a:r>
              <a:rPr lang="es-ES" sz="2400" dirty="0" smtClean="0"/>
              <a:t>	</a:t>
            </a:r>
            <a:endParaRPr lang="es-ES" sz="2400" dirty="0"/>
          </a:p>
        </p:txBody>
      </p:sp>
      <p:sp>
        <p:nvSpPr>
          <p:cNvPr id="14" name="13 Rectángulo"/>
          <p:cNvSpPr/>
          <p:nvPr/>
        </p:nvSpPr>
        <p:spPr>
          <a:xfrm>
            <a:off x="755576" y="3140968"/>
            <a:ext cx="7704856" cy="64807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683568" y="5013176"/>
            <a:ext cx="7776864" cy="6480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1" name="3 Grupo"/>
          <p:cNvGrpSpPr>
            <a:grpSpLocks/>
          </p:cNvGrpSpPr>
          <p:nvPr/>
        </p:nvGrpSpPr>
        <p:grpSpPr bwMode="auto">
          <a:xfrm>
            <a:off x="147638" y="147638"/>
            <a:ext cx="8843963" cy="936625"/>
            <a:chOff x="147638" y="147571"/>
            <a:chExt cx="8844409" cy="936692"/>
          </a:xfrm>
        </p:grpSpPr>
        <p:sp>
          <p:nvSpPr>
            <p:cNvPr id="12" name="11 Rectángulo"/>
            <p:cNvSpPr/>
            <p:nvPr/>
          </p:nvSpPr>
          <p:spPr>
            <a:xfrm>
              <a:off x="1647901" y="147571"/>
              <a:ext cx="7344146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 smtClean="0">
                  <a:latin typeface="Arial Narrow" pitchFamily="34" charset="0"/>
                </a:rPr>
                <a:t> Sectores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6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2 Marcador de contenido"/>
          <p:cNvSpPr>
            <a:spLocks noGrp="1"/>
          </p:cNvSpPr>
          <p:nvPr>
            <p:ph idx="1"/>
          </p:nvPr>
        </p:nvSpPr>
        <p:spPr>
          <a:xfrm>
            <a:off x="539750" y="1268413"/>
            <a:ext cx="8229600" cy="676275"/>
          </a:xfrm>
        </p:spPr>
        <p:txBody>
          <a:bodyPr/>
          <a:lstStyle/>
          <a:p>
            <a:pPr>
              <a:buNone/>
            </a:pPr>
            <a:endParaRPr lang="es-UY" sz="2000" dirty="0" smtClean="0"/>
          </a:p>
          <a:p>
            <a:r>
              <a:rPr lang="es-UY" sz="2000" dirty="0" smtClean="0"/>
              <a:t>La sectorización consiste en subdividir la red en áreas a las que poder realizar auditorías hídricas de modo independiente.</a:t>
            </a:r>
          </a:p>
          <a:p>
            <a:pPr lvl="1"/>
            <a:r>
              <a:rPr lang="es-UY" sz="1600" dirty="0" smtClean="0"/>
              <a:t>La heterogeneidad de los sistemas (edad y material de las tuberías, presiones, patrones de consumo, etc.) impide ir a la raíz de los problemas y conocer las áreas que están peor.</a:t>
            </a:r>
          </a:p>
          <a:p>
            <a:pPr lvl="1"/>
            <a:r>
              <a:rPr lang="es-UY" sz="1600" dirty="0" smtClean="0"/>
              <a:t>Sectorizar ayuda a dirigir los esfuerzos y maximizar la relación costo beneficio.</a:t>
            </a:r>
          </a:p>
          <a:p>
            <a:endParaRPr lang="es-UY" sz="2000" dirty="0" smtClean="0"/>
          </a:p>
          <a:p>
            <a:r>
              <a:rPr lang="es-UY" sz="2000" dirty="0" smtClean="0"/>
              <a:t>Veremos como se realizan dichas auditorías y como se analizan para poder determinar estrategias de prevención, reducción y control de pérdidas.</a:t>
            </a:r>
          </a:p>
        </p:txBody>
      </p:sp>
      <p:grpSp>
        <p:nvGrpSpPr>
          <p:cNvPr id="2" name="7 Grupo"/>
          <p:cNvGrpSpPr>
            <a:grpSpLocks/>
          </p:cNvGrpSpPr>
          <p:nvPr/>
        </p:nvGrpSpPr>
        <p:grpSpPr bwMode="auto">
          <a:xfrm>
            <a:off x="147638" y="144463"/>
            <a:ext cx="8851900" cy="939800"/>
            <a:chOff x="147638" y="144396"/>
            <a:chExt cx="8852346" cy="939867"/>
          </a:xfrm>
        </p:grpSpPr>
        <p:sp>
          <p:nvSpPr>
            <p:cNvPr id="6" name="5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 smtClean="0">
                  <a:latin typeface="Arial Narrow" pitchFamily="34" charset="0"/>
                </a:rPr>
                <a:t>Distritos de Medición y Control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7175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7 Rectángulo"/>
            <p:cNvSpPr/>
            <p:nvPr/>
          </p:nvSpPr>
          <p:spPr>
            <a:xfrm>
              <a:off x="8807886" y="144396"/>
              <a:ext cx="192098" cy="936692"/>
            </a:xfrm>
            <a:prstGeom prst="rect">
              <a:avLst/>
            </a:prstGeom>
            <a:solidFill>
              <a:srgbClr val="E46A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65113"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UY" sz="3600" b="1" dirty="0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6" descr="D:\DSC_9319.JPG"/>
          <p:cNvPicPr>
            <a:picLocks noChangeAspect="1" noChangeArrowheads="1"/>
          </p:cNvPicPr>
          <p:nvPr/>
        </p:nvPicPr>
        <p:blipFill>
          <a:blip r:embed="rId2" cstate="print"/>
          <a:srcRect l="20074" r="48425"/>
          <a:stretch>
            <a:fillRect/>
          </a:stretch>
        </p:blipFill>
        <p:spPr bwMode="auto">
          <a:xfrm>
            <a:off x="179512" y="1124744"/>
            <a:ext cx="23590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555776" y="1124744"/>
            <a:ext cx="5832475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s-UY" sz="2000" b="1" dirty="0">
                <a:latin typeface="+mn-lt"/>
              </a:rPr>
              <a:t>Reducir el ANF es complejo:</a:t>
            </a:r>
            <a:endParaRPr lang="es-UY" sz="2000" dirty="0">
              <a:latin typeface="+mn-lt"/>
            </a:endParaRPr>
          </a:p>
          <a:p>
            <a:pPr algn="just">
              <a:defRPr/>
            </a:pPr>
            <a:r>
              <a:rPr lang="es-UY" sz="2000" dirty="0">
                <a:latin typeface="+mn-lt"/>
              </a:rPr>
              <a:t> </a:t>
            </a:r>
          </a:p>
          <a:p>
            <a:pPr algn="just">
              <a:defRPr/>
            </a:pPr>
            <a:r>
              <a:rPr lang="es-UY" sz="2000" b="1" i="1" dirty="0">
                <a:latin typeface="+mn-lt"/>
              </a:rPr>
              <a:t>"Hasta ahora, la principal razón del fracaso es la mala estimación de las dificultades técnicas y la complejidad del manejo del ANF. El ANF es un problema complejo y combinado que requiere de soluciones complejas y combinadas."</a:t>
            </a:r>
            <a:endParaRPr lang="es-UY" sz="2000" dirty="0">
              <a:latin typeface="+mn-lt"/>
            </a:endParaRPr>
          </a:p>
          <a:p>
            <a:pPr algn="just">
              <a:defRPr/>
            </a:pPr>
            <a:r>
              <a:rPr lang="es-UY" sz="2000" b="1" dirty="0">
                <a:latin typeface="+mn-lt"/>
              </a:rPr>
              <a:t/>
            </a:r>
            <a:br>
              <a:rPr lang="es-UY" sz="2000" b="1" dirty="0">
                <a:latin typeface="+mn-lt"/>
              </a:rPr>
            </a:br>
            <a:r>
              <a:rPr lang="es-UY" sz="2000" dirty="0">
                <a:latin typeface="+mn-lt"/>
              </a:rPr>
              <a:t>Ing. </a:t>
            </a:r>
            <a:r>
              <a:rPr lang="es-UY" sz="2000" dirty="0" err="1">
                <a:latin typeface="+mn-lt"/>
              </a:rPr>
              <a:t>Roland</a:t>
            </a:r>
            <a:r>
              <a:rPr lang="es-UY" sz="2000" dirty="0">
                <a:latin typeface="+mn-lt"/>
              </a:rPr>
              <a:t> </a:t>
            </a:r>
            <a:r>
              <a:rPr lang="es-UY" sz="2000" dirty="0" err="1">
                <a:latin typeface="+mn-lt"/>
              </a:rPr>
              <a:t>Liemberger</a:t>
            </a:r>
            <a:r>
              <a:rPr lang="es-UY" sz="2000" dirty="0">
                <a:latin typeface="+mn-lt"/>
              </a:rPr>
              <a:t>.</a:t>
            </a:r>
          </a:p>
          <a:p>
            <a:pPr algn="just">
              <a:defRPr/>
            </a:pPr>
            <a:r>
              <a:rPr lang="es-UY" sz="2000" dirty="0">
                <a:latin typeface="+mn-lt"/>
              </a:rPr>
              <a:t> </a:t>
            </a:r>
          </a:p>
          <a:p>
            <a:pPr algn="just">
              <a:defRPr/>
            </a:pPr>
            <a:r>
              <a:rPr lang="es-UY" sz="2000" dirty="0">
                <a:latin typeface="+mn-lt"/>
              </a:rPr>
              <a:t>Si no se actúa sobre los sistemas de distribución los volúmenes de ANF son inevitablemente crecientes.</a:t>
            </a:r>
          </a:p>
          <a:p>
            <a:pPr algn="just">
              <a:defRPr/>
            </a:pPr>
            <a:r>
              <a:rPr lang="es-UY" sz="2000" dirty="0">
                <a:latin typeface="+mn-lt"/>
              </a:rPr>
              <a:t> </a:t>
            </a:r>
          </a:p>
          <a:p>
            <a:pPr algn="just">
              <a:defRPr/>
            </a:pPr>
            <a:r>
              <a:rPr lang="es-UY" sz="2000" dirty="0">
                <a:latin typeface="+mn-lt"/>
              </a:rPr>
              <a:t>Se han desarrollado diversas metodologías para reducir el ANF, sin embargo el proceso es un reto enorme.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331913" y="333375"/>
            <a:ext cx="56880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2000" dirty="0">
                <a:solidFill>
                  <a:schemeClr val="bg1"/>
                </a:solidFill>
                <a:latin typeface="+mn-lt"/>
              </a:rPr>
              <a:t>El problema : Agua No Contabilizada en el mundo</a:t>
            </a:r>
          </a:p>
        </p:txBody>
      </p:sp>
      <p:grpSp>
        <p:nvGrpSpPr>
          <p:cNvPr id="7" name="3 Grupo"/>
          <p:cNvGrpSpPr>
            <a:grpSpLocks/>
          </p:cNvGrpSpPr>
          <p:nvPr/>
        </p:nvGrpSpPr>
        <p:grpSpPr bwMode="auto">
          <a:xfrm>
            <a:off x="179512" y="188640"/>
            <a:ext cx="8808944" cy="936625"/>
            <a:chOff x="147638" y="147571"/>
            <a:chExt cx="8844408" cy="936692"/>
          </a:xfrm>
        </p:grpSpPr>
        <p:sp>
          <p:nvSpPr>
            <p:cNvPr id="8" name="7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s-ES" sz="2800" dirty="0" smtClean="0">
                  <a:solidFill>
                    <a:schemeClr val="bg1"/>
                  </a:solidFill>
                </a:rPr>
                <a:t>El problema : Agua No Contabilizada en el mundo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  <p:pic>
          <p:nvPicPr>
            <p:cNvPr id="9" name="4 Imagen" descr="logo oficial_solo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47638" y="147638"/>
            <a:ext cx="8808944" cy="936625"/>
            <a:chOff x="147638" y="147571"/>
            <a:chExt cx="8844408" cy="936692"/>
          </a:xfrm>
        </p:grpSpPr>
        <p:sp>
          <p:nvSpPr>
            <p:cNvPr id="5" name="4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>
                  <a:latin typeface="Arial Narrow" pitchFamily="34" charset="0"/>
                </a:rPr>
                <a:t>                  </a:t>
              </a:r>
              <a:r>
                <a:rPr lang="es-UY" sz="3000" b="1" dirty="0" smtClean="0">
                  <a:latin typeface="Arial Narrow" pitchFamily="34" charset="0"/>
                </a:rPr>
                <a:t>Definición de pérdidas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2300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341438"/>
            <a:ext cx="8243888" cy="6477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UY" sz="2000" dirty="0" smtClean="0"/>
              <a:t>Dos Tipos de Pérdidas (IWA): </a:t>
            </a:r>
            <a:r>
              <a:rPr lang="es-UY" sz="20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 </a:t>
            </a:r>
            <a:endParaRPr lang="es-UY" sz="20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755576" y="3933056"/>
            <a:ext cx="3151187" cy="1662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Pérdidas Reales</a:t>
            </a:r>
          </a:p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(Escape Físico del sistema: </a:t>
            </a:r>
          </a:p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Fugas, desbordes)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716016" y="3933056"/>
            <a:ext cx="3600450" cy="16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Pérdidas Aparentes</a:t>
            </a:r>
          </a:p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(Comerciales – El agua alcanza </a:t>
            </a:r>
          </a:p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su destino final pero no es</a:t>
            </a:r>
          </a:p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 correctamente medida: </a:t>
            </a:r>
          </a:p>
          <a:p>
            <a:pPr algn="ctr">
              <a:defRPr/>
            </a:pPr>
            <a:r>
              <a:rPr lang="es-UY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Submedición</a:t>
            </a:r>
            <a:r>
              <a:rPr lang="es-UY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, </a:t>
            </a: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fraudes, errores)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258888" y="2133600"/>
            <a:ext cx="6265862" cy="7191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 anchorCtr="1"/>
          <a:lstStyle/>
          <a:p>
            <a:pPr algn="ctr">
              <a:defRPr/>
            </a:pPr>
            <a:r>
              <a:rPr lang="es-UY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Pérdidas de Agua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6228184" y="2852936"/>
            <a:ext cx="485775" cy="912813"/>
          </a:xfrm>
          <a:prstGeom prst="downArrow">
            <a:avLst>
              <a:gd name="adj1" fmla="val 50000"/>
              <a:gd name="adj2" fmla="val 46977"/>
            </a:avLst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UY" sz="2000">
              <a:latin typeface="Calibri" pitchFamily="34" charset="0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2051720" y="2852936"/>
            <a:ext cx="485775" cy="912813"/>
          </a:xfrm>
          <a:prstGeom prst="downArrow">
            <a:avLst>
              <a:gd name="adj1" fmla="val 50000"/>
              <a:gd name="adj2" fmla="val 46977"/>
            </a:avLst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UY" sz="2000">
              <a:latin typeface="Calibri" pitchFamily="34" charset="0"/>
            </a:endParaRPr>
          </a:p>
        </p:txBody>
      </p:sp>
      <p:sp>
        <p:nvSpPr>
          <p:cNvPr id="12298" name="7 CuadroTexto"/>
          <p:cNvSpPr txBox="1">
            <a:spLocks noChangeArrowheads="1"/>
          </p:cNvSpPr>
          <p:nvPr/>
        </p:nvSpPr>
        <p:spPr bwMode="auto">
          <a:xfrm>
            <a:off x="395536" y="5949280"/>
            <a:ext cx="8353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000" dirty="0">
                <a:latin typeface="Calibri" pitchFamily="34" charset="0"/>
              </a:rPr>
              <a:t>Además existe una gran diferencia económica entre ambos tipos de pérdida.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22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79512" y="116632"/>
            <a:ext cx="8843962" cy="936625"/>
            <a:chOff x="147638" y="147571"/>
            <a:chExt cx="8844408" cy="936692"/>
          </a:xfrm>
        </p:grpSpPr>
        <p:sp>
          <p:nvSpPr>
            <p:cNvPr id="5" name="4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>
                  <a:latin typeface="Arial Narrow" pitchFamily="34" charset="0"/>
                </a:rPr>
                <a:t> </a:t>
              </a:r>
              <a:r>
                <a:rPr lang="es-UY" sz="3000" b="1" dirty="0" smtClean="0">
                  <a:latin typeface="Arial Narrow" pitchFamily="34" charset="0"/>
                </a:rPr>
                <a:t>Definición de pérdidas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3319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341438"/>
            <a:ext cx="8243888" cy="6477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UY" sz="2400" b="1" dirty="0" smtClean="0"/>
              <a:t>PÉRDIDAS REALES = Fugas</a:t>
            </a:r>
            <a:endParaRPr lang="es-UY" sz="2400" b="1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2276872"/>
            <a:ext cx="8532812" cy="417512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s-UY" sz="2000" dirty="0" smtClean="0"/>
              <a:t>Exige aún más a las fuentes, estresadas por el aumento continuo de la demanda.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es-UY" sz="2000" dirty="0" smtClean="0"/>
          </a:p>
          <a:p>
            <a:pPr algn="just" eaLnBrk="1" hangingPunct="1">
              <a:lnSpc>
                <a:spcPct val="80000"/>
              </a:lnSpc>
            </a:pPr>
            <a:r>
              <a:rPr lang="es-UY" sz="2000" dirty="0" smtClean="0"/>
              <a:t>Combatirlas requiere un esfuerzo continuo, repetitivo.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es-UY" sz="2000" dirty="0" smtClean="0"/>
          </a:p>
          <a:p>
            <a:pPr algn="just" eaLnBrk="1" hangingPunct="1">
              <a:lnSpc>
                <a:spcPct val="80000"/>
              </a:lnSpc>
            </a:pPr>
            <a:r>
              <a:rPr lang="es-UY" sz="2000" dirty="0" smtClean="0"/>
              <a:t>Mejores desempeños requieren esfuerzos crecientes.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es-UY" sz="2000" dirty="0" smtClean="0"/>
          </a:p>
          <a:p>
            <a:pPr algn="just" eaLnBrk="1" hangingPunct="1">
              <a:lnSpc>
                <a:spcPct val="80000"/>
              </a:lnSpc>
            </a:pPr>
            <a:r>
              <a:rPr lang="es-UY" sz="2000" dirty="0" smtClean="0"/>
              <a:t>Evolución histórica:</a:t>
            </a:r>
          </a:p>
          <a:p>
            <a:pPr algn="just" eaLnBrk="1" hangingPunct="1">
              <a:lnSpc>
                <a:spcPct val="80000"/>
              </a:lnSpc>
            </a:pPr>
            <a:endParaRPr lang="es-UY" sz="2000" dirty="0" smtClean="0"/>
          </a:p>
          <a:p>
            <a:pPr lvl="1" algn="just" eaLnBrk="1" hangingPunct="1">
              <a:lnSpc>
                <a:spcPct val="80000"/>
              </a:lnSpc>
            </a:pPr>
            <a:r>
              <a:rPr lang="es-UY" sz="2000" dirty="0" smtClean="0"/>
              <a:t>Control pasivo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s-UY" sz="2000" dirty="0" smtClean="0"/>
              <a:t>Control activo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s-UY" sz="2000" dirty="0" smtClean="0"/>
              <a:t>Control activo con DMC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s-UY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96975"/>
            <a:ext cx="8207375" cy="1008063"/>
          </a:xfrm>
        </p:spPr>
        <p:txBody>
          <a:bodyPr/>
          <a:lstStyle/>
          <a:p>
            <a:r>
              <a:rPr lang="en-GB" sz="2400" b="1" dirty="0" smtClean="0"/>
              <a:t>PÉRDIDAS APARENTES</a:t>
            </a:r>
            <a:endParaRPr lang="en-US" sz="2400" b="1" dirty="0" smtClean="0"/>
          </a:p>
        </p:txBody>
      </p:sp>
      <p:sp>
        <p:nvSpPr>
          <p:cNvPr id="44646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204864"/>
            <a:ext cx="8229600" cy="360045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s-UY" sz="2000" dirty="0" smtClean="0"/>
              <a:t>Agua entregada pero no facturada;</a:t>
            </a:r>
          </a:p>
          <a:p>
            <a:pPr algn="just">
              <a:lnSpc>
                <a:spcPct val="80000"/>
              </a:lnSpc>
            </a:pPr>
            <a:endParaRPr lang="es-UY" sz="2000" dirty="0" smtClean="0"/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r>
              <a:rPr lang="es-UY" sz="2000" dirty="0" err="1" smtClean="0"/>
              <a:t>Submedición</a:t>
            </a:r>
            <a:endParaRPr lang="es-UY" sz="2000" dirty="0" smtClean="0"/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endParaRPr lang="es-UY" sz="2000" dirty="0" smtClean="0"/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r>
              <a:rPr lang="es-UY" sz="2000" dirty="0" smtClean="0"/>
              <a:t>Consumos no autorizados</a:t>
            </a:r>
          </a:p>
          <a:p>
            <a:pPr algn="just">
              <a:lnSpc>
                <a:spcPct val="80000"/>
              </a:lnSpc>
            </a:pPr>
            <a:endParaRPr lang="es-UY" sz="2000" dirty="0" smtClean="0"/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r>
              <a:rPr lang="es-UY" sz="2000" dirty="0" smtClean="0"/>
              <a:t>Reduce la generación de ingresos</a:t>
            </a:r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endParaRPr lang="es-UY" sz="2000" dirty="0" smtClean="0"/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r>
              <a:rPr lang="es-UY" sz="2000" dirty="0" smtClean="0"/>
              <a:t>Disminuye la capacidad financiera de la empresa</a:t>
            </a:r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endParaRPr lang="es-UY" sz="2000" dirty="0" smtClean="0"/>
          </a:p>
          <a:p>
            <a:pPr lvl="1" algn="just">
              <a:lnSpc>
                <a:spcPct val="80000"/>
              </a:lnSpc>
              <a:buFont typeface="Arial" charset="0"/>
              <a:buChar char="•"/>
            </a:pPr>
            <a:r>
              <a:rPr lang="es-UY" sz="2000" dirty="0" smtClean="0"/>
              <a:t>Carga aún más a los que pagan la factura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s-UY" dirty="0" smtClean="0"/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47638" y="147638"/>
            <a:ext cx="8843962" cy="936625"/>
            <a:chOff x="147638" y="147571"/>
            <a:chExt cx="8844408" cy="936692"/>
          </a:xfrm>
        </p:grpSpPr>
        <p:sp>
          <p:nvSpPr>
            <p:cNvPr id="7" name="6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>
                  <a:latin typeface="Arial Narrow" pitchFamily="34" charset="0"/>
                </a:rPr>
                <a:t> </a:t>
              </a:r>
              <a:r>
                <a:rPr lang="es-UY" sz="3000" b="1" dirty="0" smtClean="0">
                  <a:latin typeface="Arial Narrow" pitchFamily="34" charset="0"/>
                </a:rPr>
                <a:t>Definición de pérdidas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4343" name="4 Imagen" descr="logo oficial_solo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466" grpId="0"/>
      <p:bldP spid="44646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0575" y="1484313"/>
            <a:ext cx="8353425" cy="4608512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u="sng" dirty="0" smtClean="0"/>
              <a:t>Los principales factores que influyen en las </a:t>
            </a:r>
            <a:r>
              <a:rPr lang="es-UY" sz="2200" b="1" u="sng" dirty="0" smtClean="0"/>
              <a:t>PÉRDIDAS REALES</a:t>
            </a:r>
            <a:r>
              <a:rPr lang="es-UY" sz="2200" b="1" dirty="0" smtClean="0"/>
              <a:t>: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charset="0"/>
              <a:buNone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endParaRPr lang="es-UY" sz="2000" b="1" dirty="0" smtClean="0"/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dirty="0" smtClean="0"/>
              <a:t>presión, 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endParaRPr lang="es-UY" sz="2200" dirty="0" smtClean="0"/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dirty="0" smtClean="0"/>
              <a:t>fluctuación de presión, 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endParaRPr lang="es-UY" sz="2200" dirty="0" smtClean="0"/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dirty="0" smtClean="0"/>
              <a:t>tiempo de suministro (intermitencia),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endParaRPr lang="es-UY" sz="2200" dirty="0" smtClean="0"/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dirty="0" smtClean="0"/>
              <a:t>procedimientos operacionales, calidad de los materiales, calidad de la mano de obra, 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endParaRPr lang="es-UY" sz="2200" dirty="0" smtClean="0"/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dirty="0" smtClean="0"/>
              <a:t>tiempo de conocimiento, tiempo de detección, tiempo de reparación,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endParaRPr lang="es-UY" sz="2200" dirty="0" smtClean="0"/>
          </a:p>
          <a:p>
            <a:pPr algn="just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  <a:defRPr/>
            </a:pPr>
            <a:r>
              <a:rPr lang="es-UY" sz="2200" dirty="0" smtClean="0"/>
              <a:t>suelo, condiciones sismológicas, cargas de tráfico, temperatura</a:t>
            </a:r>
            <a:r>
              <a:rPr lang="es-UY" sz="22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47638" y="147638"/>
            <a:ext cx="8843962" cy="936625"/>
            <a:chOff x="147638" y="147571"/>
            <a:chExt cx="8844408" cy="936692"/>
          </a:xfrm>
        </p:grpSpPr>
        <p:sp>
          <p:nvSpPr>
            <p:cNvPr id="6" name="5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 smtClean="0">
                  <a:latin typeface="Arial Narrow" pitchFamily="34" charset="0"/>
                </a:rPr>
                <a:t>Factores influyentes en las pérdidas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5366" name="4 Imagen" descr="logo oficial_solo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1438"/>
            <a:ext cx="7775575" cy="51117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u="sng" dirty="0" smtClean="0"/>
              <a:t>Los principales factores que influyen en las </a:t>
            </a:r>
            <a:r>
              <a:rPr lang="es-UY" sz="2000" b="1" u="sng" dirty="0" smtClean="0"/>
              <a:t>PÉRDIDAS APARENTES</a:t>
            </a:r>
            <a:r>
              <a:rPr lang="es-UY" sz="2000" b="1" dirty="0" smtClean="0"/>
              <a:t>:</a:t>
            </a:r>
          </a:p>
          <a:p>
            <a:pPr>
              <a:lnSpc>
                <a:spcPct val="90000"/>
              </a:lnSpc>
              <a:buFont typeface="Arial" charset="0"/>
              <a:buNone/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b="1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err="1" smtClean="0"/>
              <a:t>submedición</a:t>
            </a:r>
            <a:r>
              <a:rPr lang="es-UY" sz="2000" dirty="0" smtClean="0"/>
              <a:t>,</a:t>
            </a:r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smtClean="0"/>
              <a:t>fraudes, </a:t>
            </a:r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smtClean="0"/>
              <a:t>políticas comerciales, </a:t>
            </a:r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smtClean="0"/>
              <a:t>procedimientos operacionales, </a:t>
            </a:r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smtClean="0"/>
              <a:t>atención al cliente, comunicación con el cliente,</a:t>
            </a:r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smtClean="0"/>
              <a:t>calidad de la mano de obra,</a:t>
            </a:r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endParaRPr lang="es-UY" sz="2000" dirty="0" smtClean="0"/>
          </a:p>
          <a:p>
            <a:pPr>
              <a:lnSpc>
                <a:spcPct val="90000"/>
              </a:lnSpc>
              <a:tabLst>
                <a:tab pos="717550" algn="l"/>
                <a:tab pos="1076325" algn="l"/>
                <a:tab pos="2065338" algn="r"/>
                <a:tab pos="2241550" algn="dec"/>
                <a:tab pos="2419350" algn="l"/>
              </a:tabLst>
            </a:pPr>
            <a:r>
              <a:rPr lang="es-UY" sz="2000" dirty="0" smtClean="0"/>
              <a:t>sistema y gestión comercial.</a:t>
            </a:r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147638" y="147638"/>
            <a:ext cx="8843962" cy="936625"/>
            <a:chOff x="147638" y="147571"/>
            <a:chExt cx="8844408" cy="936692"/>
          </a:xfrm>
        </p:grpSpPr>
        <p:sp>
          <p:nvSpPr>
            <p:cNvPr id="6" name="5 Rectángulo"/>
            <p:cNvSpPr/>
            <p:nvPr/>
          </p:nvSpPr>
          <p:spPr>
            <a:xfrm>
              <a:off x="1647901" y="147571"/>
              <a:ext cx="7344145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 smtClean="0">
                  <a:latin typeface="Arial Narrow" pitchFamily="34" charset="0"/>
                </a:rPr>
                <a:t>Factores influyentes en las pérdidas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6390" name="4 Imagen" descr="logo oficial_solo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323528" y="2708920"/>
            <a:ext cx="81369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1520" y="4869160"/>
            <a:ext cx="81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1547664" y="126876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latin typeface="+mj-lt"/>
              </a:rPr>
              <a:t>Definición de Sector</a:t>
            </a:r>
            <a:endParaRPr lang="es-ES" sz="3200" b="1" dirty="0">
              <a:latin typeface="+mj-lt"/>
            </a:endParaRPr>
          </a:p>
        </p:txBody>
      </p:sp>
      <p:sp>
        <p:nvSpPr>
          <p:cNvPr id="11" name="2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7920880" cy="1008112"/>
          </a:xfrm>
        </p:spPr>
        <p:txBody>
          <a:bodyPr/>
          <a:lstStyle/>
          <a:p>
            <a:pPr algn="just"/>
            <a:r>
              <a:rPr lang="es-ES" sz="2400" dirty="0" smtClean="0"/>
              <a:t>Mínima Unidad Geográfica en la cual se puede ejecutar un Balance de Agua. </a:t>
            </a:r>
          </a:p>
          <a:p>
            <a:endParaRPr lang="es-ES" dirty="0"/>
          </a:p>
        </p:txBody>
      </p:sp>
      <p:sp>
        <p:nvSpPr>
          <p:cNvPr id="12" name="2 Marcador de contenido"/>
          <p:cNvSpPr txBox="1">
            <a:spLocks/>
          </p:cNvSpPr>
          <p:nvPr/>
        </p:nvSpPr>
        <p:spPr bwMode="auto">
          <a:xfrm>
            <a:off x="467544" y="2924944"/>
            <a:ext cx="792088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s-ES" sz="2400" dirty="0" smtClean="0">
                <a:latin typeface="+mn-lt"/>
              </a:rPr>
              <a:t>Es una Unidad independiente desde el punto de vista hidráulico y comercial.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467544" y="3933056"/>
            <a:ext cx="79928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s-ES" sz="2400" dirty="0" smtClean="0">
                <a:latin typeface="+mn-lt"/>
              </a:rPr>
              <a:t>Se tienen bien definidos y registrados los </a:t>
            </a:r>
            <a:r>
              <a:rPr lang="es-ES" sz="2400" u="sng" dirty="0" smtClean="0">
                <a:latin typeface="+mn-lt"/>
              </a:rPr>
              <a:t>puntos de abastecimiento de agua del Sector (o puntos de entrada), los consumos y puntos de salida del mismo</a:t>
            </a:r>
            <a:r>
              <a:rPr lang="es-ES" sz="2400" dirty="0" smtClean="0">
                <a:latin typeface="+mn-lt"/>
              </a:rPr>
              <a:t>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2 Marcador de contenido"/>
          <p:cNvSpPr txBox="1">
            <a:spLocks/>
          </p:cNvSpPr>
          <p:nvPr/>
        </p:nvSpPr>
        <p:spPr bwMode="auto">
          <a:xfrm>
            <a:off x="179512" y="5517232"/>
            <a:ext cx="84249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eaLnBrk="0" hangingPunct="0">
              <a:spcBef>
                <a:spcPct val="20000"/>
              </a:spcBef>
            </a:pPr>
            <a:r>
              <a:rPr lang="es-ES" sz="2500" dirty="0" smtClean="0">
                <a:latin typeface="+mn-lt"/>
              </a:rPr>
              <a:t>	Todos los  puntos por donde ingresa o egresa agua a un Sector se llaman </a:t>
            </a:r>
            <a:r>
              <a:rPr lang="es-ES" sz="2500" b="1" dirty="0" smtClean="0">
                <a:latin typeface="+mn-lt"/>
              </a:rPr>
              <a:t>Puntos de Contabilización de Agua (PCA)</a:t>
            </a:r>
            <a:r>
              <a:rPr lang="es-ES" sz="2500" dirty="0" smtClean="0">
                <a:latin typeface="+mn-lt"/>
              </a:rPr>
              <a:t>. </a:t>
            </a:r>
          </a:p>
          <a:p>
            <a:pPr marL="342900" indent="-342900" algn="just" eaLnBrk="0" hangingPunct="0">
              <a:spcBef>
                <a:spcPct val="20000"/>
              </a:spcBef>
              <a:buFont typeface="Arial" charset="0"/>
              <a:buChar char="•"/>
            </a:pPr>
            <a:endParaRPr lang="es-ES" sz="2400" dirty="0" smtClean="0">
              <a:latin typeface="+mn-lt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3 Grupo"/>
          <p:cNvGrpSpPr>
            <a:grpSpLocks/>
          </p:cNvGrpSpPr>
          <p:nvPr/>
        </p:nvGrpSpPr>
        <p:grpSpPr bwMode="auto">
          <a:xfrm>
            <a:off x="147638" y="147638"/>
            <a:ext cx="8843963" cy="936625"/>
            <a:chOff x="147638" y="147571"/>
            <a:chExt cx="8844409" cy="936692"/>
          </a:xfrm>
        </p:grpSpPr>
        <p:sp>
          <p:nvSpPr>
            <p:cNvPr id="16" name="15 Rectángulo"/>
            <p:cNvSpPr/>
            <p:nvPr/>
          </p:nvSpPr>
          <p:spPr>
            <a:xfrm>
              <a:off x="1647901" y="147571"/>
              <a:ext cx="7344146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>
                  <a:latin typeface="Arial Narrow" pitchFamily="34" charset="0"/>
                </a:rPr>
                <a:t>      </a:t>
              </a:r>
              <a:r>
                <a:rPr lang="es-UY" sz="3000" b="1" dirty="0" smtClean="0">
                  <a:latin typeface="Arial Narrow" pitchFamily="34" charset="0"/>
                </a:rPr>
                <a:t> Sectores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7" name="4 Imagen" descr="logo oficial_solo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3" grpId="0" build="p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323528" y="2708920"/>
            <a:ext cx="81369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1520" y="4869160"/>
            <a:ext cx="81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755576" y="1556792"/>
            <a:ext cx="8064896" cy="792088"/>
          </a:xfrm>
        </p:spPr>
        <p:txBody>
          <a:bodyPr/>
          <a:lstStyle/>
          <a:p>
            <a:r>
              <a:rPr lang="es-ES" sz="3200" b="1" dirty="0" smtClean="0">
                <a:ea typeface="+mn-ea"/>
                <a:cs typeface="+mn-cs"/>
              </a:rPr>
              <a:t>Puntos de Abastecimiento o de entrada de Agua al Sector </a:t>
            </a:r>
            <a:endParaRPr lang="es-ES" sz="3200" b="1" dirty="0">
              <a:ea typeface="+mn-ea"/>
              <a:cs typeface="+mn-cs"/>
            </a:endParaRPr>
          </a:p>
        </p:txBody>
      </p:sp>
      <p:sp>
        <p:nvSpPr>
          <p:cNvPr id="10" name="2 Marcador de contenido"/>
          <p:cNvSpPr>
            <a:spLocks noGrp="1"/>
          </p:cNvSpPr>
          <p:nvPr>
            <p:ph idx="1"/>
          </p:nvPr>
        </p:nvSpPr>
        <p:spPr>
          <a:xfrm>
            <a:off x="323528" y="2636912"/>
            <a:ext cx="8208912" cy="3845024"/>
          </a:xfrm>
        </p:spPr>
        <p:txBody>
          <a:bodyPr/>
          <a:lstStyle/>
          <a:p>
            <a:pPr>
              <a:buNone/>
            </a:pPr>
            <a:r>
              <a:rPr lang="es-ES" sz="2800" b="1" dirty="0" smtClean="0"/>
              <a:t> </a:t>
            </a:r>
            <a:r>
              <a:rPr lang="es-ES" sz="2800" dirty="0" smtClean="0"/>
              <a:t>	</a:t>
            </a:r>
            <a:r>
              <a:rPr lang="es-ES" sz="2400" dirty="0" smtClean="0"/>
              <a:t>- </a:t>
            </a:r>
            <a:r>
              <a:rPr lang="es-ES" sz="2400" u="sng" dirty="0" smtClean="0"/>
              <a:t>Puntos de producción</a:t>
            </a:r>
            <a:r>
              <a:rPr lang="es-ES" sz="2400" dirty="0" smtClean="0"/>
              <a:t>: Usinas,  Perforaciones</a:t>
            </a:r>
          </a:p>
          <a:p>
            <a:pPr>
              <a:buNone/>
            </a:pPr>
            <a:r>
              <a:rPr lang="es-ES" sz="2400" dirty="0" smtClean="0"/>
              <a:t>	- </a:t>
            </a:r>
            <a:r>
              <a:rPr lang="es-ES" sz="2400" u="sng" dirty="0" smtClean="0"/>
              <a:t>Puntos de Importación de agua (PIA)</a:t>
            </a:r>
            <a:r>
              <a:rPr lang="es-ES" sz="2400" dirty="0" smtClean="0"/>
              <a:t>: desde otros Sectores. </a:t>
            </a:r>
          </a:p>
          <a:p>
            <a:pPr>
              <a:buNone/>
            </a:pPr>
            <a:endParaRPr lang="es-ES" sz="2400" dirty="0" smtClean="0"/>
          </a:p>
          <a:p>
            <a:pPr>
              <a:buNone/>
            </a:pPr>
            <a:r>
              <a:rPr lang="es-ES" sz="2400" dirty="0" smtClean="0"/>
              <a:t>	</a:t>
            </a:r>
            <a:endParaRPr lang="es-ES" sz="24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05064"/>
            <a:ext cx="3600400" cy="249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3 Grupo"/>
          <p:cNvGrpSpPr>
            <a:grpSpLocks/>
          </p:cNvGrpSpPr>
          <p:nvPr/>
        </p:nvGrpSpPr>
        <p:grpSpPr bwMode="auto">
          <a:xfrm>
            <a:off x="147638" y="147638"/>
            <a:ext cx="8843963" cy="936625"/>
            <a:chOff x="147638" y="147571"/>
            <a:chExt cx="8844409" cy="936692"/>
          </a:xfrm>
        </p:grpSpPr>
        <p:sp>
          <p:nvSpPr>
            <p:cNvPr id="13" name="12 Rectángulo"/>
            <p:cNvSpPr/>
            <p:nvPr/>
          </p:nvSpPr>
          <p:spPr>
            <a:xfrm>
              <a:off x="1647901" y="147571"/>
              <a:ext cx="7344146" cy="93669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UY" sz="3000" b="1" dirty="0">
                  <a:latin typeface="Arial Narrow" pitchFamily="34" charset="0"/>
                </a:rPr>
                <a:t>      </a:t>
              </a:r>
              <a:r>
                <a:rPr lang="es-UY" sz="3000" b="1" dirty="0" smtClean="0">
                  <a:latin typeface="Arial Narrow" pitchFamily="34" charset="0"/>
                </a:rPr>
                <a:t> Sectores</a:t>
              </a:r>
              <a:endParaRPr lang="es-UY" sz="3000" b="1" dirty="0">
                <a:latin typeface="Arial Narrow" pitchFamily="34" charset="0"/>
              </a:endParaRPr>
            </a:p>
          </p:txBody>
        </p:sp>
        <p:pic>
          <p:nvPicPr>
            <p:cNvPr id="14" name="4 Imagen" descr="logo oficial_solo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638" y="158750"/>
              <a:ext cx="1352550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Tema de Office">
  <a:themeElements>
    <a:clrScheme name="Personalizado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F6FC6"/>
      </a:accent1>
      <a:accent2>
        <a:srgbClr val="0F6FC6"/>
      </a:accent2>
      <a:accent3>
        <a:srgbClr val="C7E2FA"/>
      </a:accent3>
      <a:accent4>
        <a:srgbClr val="C7E2FA"/>
      </a:accent4>
      <a:accent5>
        <a:srgbClr val="C7E2FA"/>
      </a:accent5>
      <a:accent6>
        <a:srgbClr val="C7E2FA"/>
      </a:accent6>
      <a:hlink>
        <a:srgbClr val="C7E2FA"/>
      </a:hlink>
      <a:folHlink>
        <a:srgbClr val="C7E2F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17555</TotalTime>
  <Words>587</Words>
  <Application>Microsoft Office PowerPoint</Application>
  <PresentationFormat>Presentación en pantalla (4:3)</PresentationFormat>
  <Paragraphs>132</Paragraphs>
  <Slides>13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Dos Tipos de Pérdidas (IWA):  </vt:lpstr>
      <vt:lpstr>PÉRDIDAS REALES = Fugas</vt:lpstr>
      <vt:lpstr>PÉRDIDAS APARENTES</vt:lpstr>
      <vt:lpstr>Diapositiva 6</vt:lpstr>
      <vt:lpstr>Diapositiva 7</vt:lpstr>
      <vt:lpstr>Diapositiva 8</vt:lpstr>
      <vt:lpstr>Puntos de Abastecimiento o de entrada de Agua al Sector </vt:lpstr>
      <vt:lpstr>Puntos de Salida de Agua del Sector </vt:lpstr>
      <vt:lpstr>Balance de Agua</vt:lpstr>
      <vt:lpstr>Balance de Agua</vt:lpstr>
      <vt:lpstr>Diapositiva 13</vt:lpstr>
    </vt:vector>
  </TitlesOfParts>
  <Company>OSE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Conceptos generales</dc:title>
  <dc:creator>ose</dc:creator>
  <cp:lastModifiedBy>dnieves</cp:lastModifiedBy>
  <cp:revision>948</cp:revision>
  <dcterms:created xsi:type="dcterms:W3CDTF">2011-03-30T18:49:25Z</dcterms:created>
  <dcterms:modified xsi:type="dcterms:W3CDTF">2018-09-12T18:27:17Z</dcterms:modified>
</cp:coreProperties>
</file>