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9" r:id="rId3"/>
    <p:sldId id="333" r:id="rId4"/>
    <p:sldId id="332" r:id="rId5"/>
    <p:sldId id="334" r:id="rId6"/>
    <p:sldId id="335" r:id="rId7"/>
    <p:sldId id="336" r:id="rId8"/>
    <p:sldId id="346" r:id="rId9"/>
    <p:sldId id="337" r:id="rId10"/>
    <p:sldId id="338" r:id="rId11"/>
    <p:sldId id="339" r:id="rId12"/>
    <p:sldId id="340" r:id="rId13"/>
    <p:sldId id="347" r:id="rId14"/>
    <p:sldId id="342" r:id="rId15"/>
    <p:sldId id="343" r:id="rId16"/>
    <p:sldId id="344" r:id="rId17"/>
    <p:sldId id="345" r:id="rId18"/>
    <p:sldId id="341" r:id="rId19"/>
    <p:sldId id="331" r:id="rId2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97" autoAdjust="0"/>
    <p:restoredTop sz="90794" autoAdjust="0"/>
  </p:normalViewPr>
  <p:slideViewPr>
    <p:cSldViewPr>
      <p:cViewPr varScale="1">
        <p:scale>
          <a:sx n="106" d="100"/>
          <a:sy n="106" d="100"/>
        </p:scale>
        <p:origin x="233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s-ES"/>
              <a:t>Zona Centro. Gerencia de Operaciones Técnicas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C77F235-378D-4AF1-98BB-0C7567789FBE}" type="datetimeFigureOut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65A37DE-69A5-470E-A4E4-48CC9732611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920720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s-ES"/>
              <a:t>Zona Centro. Gerencia de Operaciones Técnicas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7D1AE51-B193-4D9E-B16F-DB72F2F3396E}" type="datetimeFigureOut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D0AC084-B989-44CB-B545-E95C11EDA7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676222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2765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90AB6B-1EC9-422F-9454-681D1FA27C1C}" type="slidenum">
              <a:rPr lang="es-E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s-ES"/>
          </a:p>
        </p:txBody>
      </p:sp>
      <p:sp>
        <p:nvSpPr>
          <p:cNvPr id="27653" name="4 Marcador de encabezado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/>
              <a:t>Zona Centro. Gerencia de Operaciones Técnicas</a:t>
            </a:r>
          </a:p>
        </p:txBody>
      </p:sp>
    </p:spTree>
    <p:extLst>
      <p:ext uri="{BB962C8B-B14F-4D97-AF65-F5344CB8AC3E}">
        <p14:creationId xmlns:p14="http://schemas.microsoft.com/office/powerpoint/2010/main" val="32373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2765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90AB6B-1EC9-422F-9454-681D1FA27C1C}" type="slidenum">
              <a:rPr lang="es-E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s-ES"/>
          </a:p>
        </p:txBody>
      </p:sp>
      <p:sp>
        <p:nvSpPr>
          <p:cNvPr id="27653" name="4 Marcador de encabezado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/>
              <a:t>Zona Centro. Gerencia de Operaciones Técnicas</a:t>
            </a:r>
          </a:p>
        </p:txBody>
      </p:sp>
    </p:spTree>
    <p:extLst>
      <p:ext uri="{BB962C8B-B14F-4D97-AF65-F5344CB8AC3E}">
        <p14:creationId xmlns:p14="http://schemas.microsoft.com/office/powerpoint/2010/main" val="9019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riángulo rectángulo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15 Grupo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5 Forma libr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9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11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65CEAA7-F3D3-4058-A4A3-9673F8858253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12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13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BCE54C7-E4B0-418B-808A-0D92D67E9FC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86743-AE93-4BD0-8533-74C98617CFD6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4E9FF-4741-478B-BCC6-2CEE2B4497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36CF5-4422-4BD6-9F69-B83A6436DADC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5EC0D-30F0-43E4-995B-9BD29CC4D1A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0E950-4BAE-4AEC-9156-3E54A2D3CE97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12848-F260-47D0-9F5F-623661A7A05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heurón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Cheurón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7A290D-0638-4677-BBCC-B750E6FEDB60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46AA31-DF54-488C-A2AD-2328BA2BD95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863698-B6B6-4E73-982B-D698944F95A5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CFE070-9F83-4F1D-9FC0-71E440474E7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C61761-D66B-4C7C-92F0-EFF7C55B22F2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371856-942D-441F-925B-E2D7719ED6F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A1FB49-1FE7-4EF4-BDDE-78AD1268D20D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8FA945-045E-43A4-931D-1C891C2C3ED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5C9A9-1FA8-4613-A296-7985B04A02E8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03238-FFEE-4A57-9F3C-78E2985EF44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93012C-91A0-49A3-B145-9597C86119EA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D265C4-CFEE-4C4C-8C7C-B4DDEB9E85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Forma libr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5 Forma libr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6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Cheurón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Cheurón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34ADF8F-E75A-41DC-9494-144AECC68921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12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B29CB12-AA11-4B18-A902-50E6A279E5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3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4FEBE52-13F4-43CA-BE57-FE0A2B947753}" type="datetime1">
              <a:rPr lang="es-ES"/>
              <a:pPr>
                <a:defRPr/>
              </a:pPr>
              <a:t>17/02/2020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r>
              <a:rPr lang="es-UY"/>
              <a:t>Zona Centro. Gerencia de Operaciones Técnicas</a:t>
            </a: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7F71CD5-D65E-428A-90D8-6FF743D3F6F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9" r:id="rId2"/>
    <p:sldLayoutId id="2147483804" r:id="rId3"/>
    <p:sldLayoutId id="2147483805" r:id="rId4"/>
    <p:sldLayoutId id="2147483806" r:id="rId5"/>
    <p:sldLayoutId id="2147483807" r:id="rId6"/>
    <p:sldLayoutId id="2147483800" r:id="rId7"/>
    <p:sldLayoutId id="2147483808" r:id="rId8"/>
    <p:sldLayoutId id="2147483809" r:id="rId9"/>
    <p:sldLayoutId id="2147483801" r:id="rId10"/>
    <p:sldLayoutId id="214748380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7772400" cy="1357322"/>
          </a:xfrm>
        </p:spPr>
        <p:txBody>
          <a:bodyPr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de excavación</a:t>
            </a:r>
            <a:br>
              <a:rPr lang="es-ES" dirty="0" smtClean="0"/>
            </a:br>
            <a:endParaRPr lang="es-ES" dirty="0"/>
          </a:p>
        </p:txBody>
      </p:sp>
      <p:sp>
        <p:nvSpPr>
          <p:cNvPr id="9219" name="2 Subtítulo"/>
          <p:cNvSpPr>
            <a:spLocks noGrp="1"/>
          </p:cNvSpPr>
          <p:nvPr>
            <p:ph type="subTitle" idx="1"/>
          </p:nvPr>
        </p:nvSpPr>
        <p:spPr>
          <a:xfrm>
            <a:off x="5000628" y="4581128"/>
            <a:ext cx="4143372" cy="432048"/>
          </a:xfrm>
        </p:spPr>
        <p:txBody>
          <a:bodyPr/>
          <a:lstStyle/>
          <a:p>
            <a:pPr marR="0"/>
            <a:r>
              <a:rPr lang="es-ES" dirty="0" smtClean="0"/>
              <a:t>14 de mayo de 2019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92080" y="6165850"/>
            <a:ext cx="3744415" cy="692150"/>
          </a:xfrm>
        </p:spPr>
        <p:txBody>
          <a:bodyPr/>
          <a:lstStyle/>
          <a:p>
            <a:pPr>
              <a:defRPr/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>
              <a:defRPr/>
            </a:pPr>
            <a:r>
              <a:rPr lang="es-UY" sz="1600" dirty="0" smtClean="0"/>
              <a:t> </a:t>
            </a:r>
            <a:r>
              <a:rPr lang="es-UY" sz="1600" dirty="0"/>
              <a:t>Gerencia de Operaciones Técnicas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383086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s-ES" sz="2400" b="1" dirty="0">
                <a:solidFill>
                  <a:schemeClr val="tx2"/>
                </a:solidFill>
              </a:rPr>
              <a:t>La maquinaria </a:t>
            </a:r>
            <a:r>
              <a:rPr lang="es-ES" sz="2400" b="1" dirty="0" smtClean="0">
                <a:solidFill>
                  <a:schemeClr val="tx2"/>
                </a:solidFill>
              </a:rPr>
              <a:t>deberá </a:t>
            </a:r>
            <a:r>
              <a:rPr lang="es-ES" sz="2400" b="1" dirty="0">
                <a:solidFill>
                  <a:schemeClr val="tx2"/>
                </a:solidFill>
              </a:rPr>
              <a:t>presentar señal sonora de retroceso y circular a una </a:t>
            </a:r>
            <a:r>
              <a:rPr lang="es-ES" sz="2400" b="1" dirty="0" smtClean="0">
                <a:solidFill>
                  <a:schemeClr val="tx2"/>
                </a:solidFill>
              </a:rPr>
              <a:t>distancia prudente </a:t>
            </a:r>
            <a:r>
              <a:rPr lang="es-ES" sz="2400" b="1" dirty="0">
                <a:solidFill>
                  <a:schemeClr val="tx2"/>
                </a:solidFill>
              </a:rPr>
              <a:t>(1,5 m mínimo) de la excavación.</a:t>
            </a:r>
          </a:p>
          <a:p>
            <a:pPr algn="just">
              <a:buFont typeface="Arial" pitchFamily="34" charset="0"/>
              <a:buChar char="•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Todo el material que proviene de la excavación se debe </a:t>
            </a:r>
            <a:r>
              <a:rPr lang="es-ES" sz="24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embolsar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y disponer de  forma  tal que no comprometa la estabilidad de la paredes ni la circulación del tránsito vehicular y peatonal.</a:t>
            </a:r>
          </a:p>
          <a:p>
            <a:pPr algn="just">
              <a:buFont typeface="Arial" pitchFamily="34" charset="0"/>
              <a:buChar char="•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Verificando la estabilidad in situ del terreno, se determinará la necesidad de apuntalar con entibado o la ejecución de talud a 45º.</a:t>
            </a: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364088" y="6381328"/>
            <a:ext cx="3779912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Excavación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Para el caso que se constate la estabilidad de las paredes del terreno (ej. tierra virgen), se permite para excavaciones mayores a 1,5m la ejecución de talud.</a:t>
            </a:r>
          </a:p>
          <a:p>
            <a:pPr algn="just">
              <a:buFont typeface="Arial" pitchFamily="34" charset="0"/>
              <a:buChar char="•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Arial" pitchFamily="34" charset="0"/>
              <a:buChar char="•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80112" y="6408738"/>
            <a:ext cx="3563888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Excavación con talud</a:t>
            </a:r>
            <a:endParaRPr lang="es-E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000372"/>
            <a:ext cx="35194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Para el caso que se constate la presencia de terrenos arenosos, de rellenos o que </a:t>
            </a:r>
            <a:r>
              <a:rPr lang="es-E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la 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estabilidad de las paredes esté comprometida, para excavaciones mayores a 1,5m será obligatorio el uso de entibado.</a:t>
            </a:r>
          </a:p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Hay dos modalidades (depende del tamaño del pozo):</a:t>
            </a:r>
          </a:p>
          <a:p>
            <a:pPr marL="109537" indent="0" algn="just">
              <a:buNone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v"/>
            </a:pPr>
            <a:r>
              <a:rPr lang="es-ES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Arrendado (pozos grandes)</a:t>
            </a:r>
          </a:p>
          <a:p>
            <a:pPr marL="392113" lvl="1" indent="0" algn="just">
              <a:buNone/>
            </a:pPr>
            <a:endParaRPr lang="es-ES" sz="2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v"/>
            </a:pPr>
            <a:endParaRPr lang="es-ES" sz="2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v"/>
            </a:pPr>
            <a:endParaRPr lang="es-ES" sz="2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None/>
            </a:pPr>
            <a:endParaRPr lang="es-ES" sz="2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None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80112" y="6408738"/>
            <a:ext cx="3563888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Excavación con entibado</a:t>
            </a:r>
            <a:endParaRPr lang="es-E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4000504"/>
            <a:ext cx="2949518" cy="221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lvl="1" algn="just">
              <a:buFont typeface="Wingdings" pitchFamily="2" charset="2"/>
              <a:buChar char="v"/>
            </a:pPr>
            <a:r>
              <a:rPr lang="es-ES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Propio de la Gerencia (pozos chicos)-Entibado de 2mx2m </a:t>
            </a:r>
          </a:p>
          <a:p>
            <a:pPr marL="392113" lvl="1" indent="0" algn="just">
              <a:buNone/>
            </a:pPr>
            <a:r>
              <a:rPr lang="es-ES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 2mx3m.</a:t>
            </a:r>
          </a:p>
          <a:p>
            <a:pPr algn="just">
              <a:buFont typeface="Arial" pitchFamily="34" charset="0"/>
              <a:buChar char="•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364088" y="6408738"/>
            <a:ext cx="3779912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Excavación con entibado</a:t>
            </a:r>
            <a:endParaRPr lang="es-ES" dirty="0"/>
          </a:p>
        </p:txBody>
      </p:sp>
      <p:sp>
        <p:nvSpPr>
          <p:cNvPr id="6146" name="AutoShape 2" descr="blob:https://web.whatsapp.com/2c49efa6-b75a-4267-9228-d84152e0ab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148" name="AutoShape 4" descr="blob:https://web.whatsapp.com/2c49efa6-b75a-4267-9228-d84152e0ab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150" name="AutoShape 6" descr="blob:https://web.whatsapp.com/2c49efa6-b75a-4267-9228-d84152e0ab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25573"/>
            <a:ext cx="3070694" cy="409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3286148" cy="438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dispondrán de </a:t>
            </a:r>
            <a:r>
              <a:rPr lang="es-E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bombas de achique 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para efectuar los trabajos con la mínima cantidad de agua posible, ya sea para facilitar la tarea como para no comprometer la estabilidad de la excavación.</a:t>
            </a:r>
          </a:p>
          <a:p>
            <a:pPr algn="just">
              <a:buFont typeface="Arial" pitchFamily="34" charset="0"/>
              <a:buChar char="•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deb</a:t>
            </a:r>
            <a:r>
              <a:rPr lang="es-E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erá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disponer de 2 escaleras dispuestas en dos puntos diametralmente opuestos de la excavación.</a:t>
            </a:r>
          </a:p>
          <a:p>
            <a:pPr algn="just">
              <a:buFont typeface="Arial" pitchFamily="34" charset="0"/>
              <a:buChar char="•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80112" y="6408738"/>
            <a:ext cx="3563888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Excavación con entibado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latin typeface="+mj-lt"/>
                <a:ea typeface="+mj-ea"/>
                <a:cs typeface="+mj-cs"/>
              </a:rPr>
              <a:t>En caso de derrumbe, para facilitar el escape del personal, se deberá disponer en todo momento del acceso a la salida por dos puntos diametralmente opuestos, ya sea por medio de rampas en el terreno con el talud adecuado y/o con escaleras de mano.</a:t>
            </a:r>
          </a:p>
          <a:p>
            <a:pPr>
              <a:buFont typeface="Wingdings 3" pitchFamily="18" charset="2"/>
              <a:buNone/>
            </a:pPr>
            <a:endParaRPr lang="es-ES" dirty="0" smtClean="0">
              <a:solidFill>
                <a:srgbClr val="92D050"/>
              </a:solidFill>
            </a:endParaRPr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80112" y="6408738"/>
            <a:ext cx="3563888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>
                <a:solidFill>
                  <a:schemeClr val="tx1"/>
                </a:solidFill>
              </a:rPr>
              <a:t>Procedimiento de evacuación</a:t>
            </a:r>
            <a:endParaRPr lang="es-E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lvl="1" algn="just">
              <a:buNone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Se deben revisar las paredes de la excavación en    los siguientes casos: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Después de la interrupción del trabajo por más de 1 día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Después de un desprendimiento de tierra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Después de sobrevenir daño a un apuntalamiento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Después de fuertes lluvias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Cuando se encuentren elementos externos que puedan comprometer la estabilidad de la excavación (cámaras, columnas, fundaciones, edificaciones linderas, árboles, etc.)</a:t>
            </a: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364088" y="6408738"/>
            <a:ext cx="3779912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Revisión y control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Casco de seguridad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Bota de goma o calzado de seguridad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Chaleco o campera </a:t>
            </a:r>
            <a:r>
              <a:rPr lang="es-ES" sz="22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reflectiva</a:t>
            </a:r>
            <a:endParaRPr lang="es-ES" sz="22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Visor protector facial en caso de uso de amoladora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Antiparras o lentes de seguridad contra impacto de proyección de </a:t>
            </a:r>
            <a:r>
              <a:rPr lang="es-ES" sz="22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particulas</a:t>
            </a:r>
            <a:endParaRPr lang="es-ES" sz="22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Guantes de protección mecánica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Equipo de lluvia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Delantal de cuero para el uso del martillo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Cinturón de seguridad amarrado con cuerda de vida para el caso de trabajos especiales por su profundidad o tipo de terreno.</a:t>
            </a: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endParaRPr lang="es-ES" sz="2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80112" y="6408738"/>
            <a:ext cx="3563888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EPP (Equipos de Protección Personal). Uso obligatorio.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714512"/>
          </a:xfrm>
        </p:spPr>
        <p:txBody>
          <a:bodyPr/>
          <a:lstStyle/>
          <a:p>
            <a:pPr lvl="1" algn="just">
              <a:buFont typeface="Wingdings" pitchFamily="2" charset="2"/>
              <a:buChar char="ü"/>
            </a:pPr>
            <a:r>
              <a:rPr lang="es-ES" sz="2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procede al retiro del apuntalamiento (en caso que se haya usado). 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acondicionan las bolsas dentro del perímetro de la señalización. Se pasa a la Supervisión el reporte de la cantidad de bolsas utilizadas.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acondicionan los carteles y las balizas, con malla y cinta. 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dejará asentado en la OT el trabajo realizado, así como la reposición de pavimento, las cantidad de balizas, bolsas, materiales utilizados y personal involucrado en la tarea.</a:t>
            </a:r>
          </a:p>
          <a:p>
            <a:pPr>
              <a:buFont typeface="Wingdings 3" pitchFamily="18" charset="2"/>
              <a:buNone/>
            </a:pPr>
            <a:endParaRPr lang="es-ES" dirty="0" smtClean="0">
              <a:solidFill>
                <a:srgbClr val="92D050"/>
              </a:solidFill>
            </a:endParaRPr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80112" y="6408738"/>
            <a:ext cx="3563888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83568" y="214298"/>
            <a:ext cx="8229600" cy="1143000"/>
          </a:xfrm>
        </p:spPr>
        <p:txBody>
          <a:bodyPr>
            <a:normAutofit/>
          </a:bodyPr>
          <a:lstStyle/>
          <a:p>
            <a:pPr marL="392113" lvl="1" algn="just">
              <a:spcBef>
                <a:spcPts val="325"/>
              </a:spcBef>
              <a:buClr>
                <a:schemeClr val="accent1"/>
              </a:buClr>
              <a:defRPr/>
            </a:pPr>
            <a:r>
              <a:rPr lang="es-ES" sz="4000" kern="1200" dirty="0">
                <a:latin typeface="+mj-lt"/>
                <a:ea typeface="+mj-ea"/>
                <a:cs typeface="+mj-cs"/>
              </a:rPr>
              <a:t>Finalización de los trabajos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3456384"/>
          </a:xfrm>
        </p:spPr>
        <p:txBody>
          <a:bodyPr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Aportes, sugerencias, preguntas??</a:t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>
                <a:latin typeface="AMGDT" panose="02000400000000000000" pitchFamily="2" charset="0"/>
              </a:rPr>
              <a:t>             					</a:t>
            </a:r>
            <a:r>
              <a:rPr lang="es-ES" b="0" dirty="0" smtClean="0">
                <a:latin typeface="AMGDT" panose="02000400000000000000" pitchFamily="2" charset="0"/>
              </a:rPr>
              <a:t>	</a:t>
            </a:r>
            <a:r>
              <a:rPr lang="es-ES" b="0" dirty="0" smtClean="0">
                <a:latin typeface="Courier New" panose="02070309020205020404" pitchFamily="49" charset="0"/>
              </a:rPr>
              <a:t>GRACIAS!!</a:t>
            </a:r>
            <a:endParaRPr lang="es-ES" b="0" dirty="0">
              <a:latin typeface="Courier New" panose="02070309020205020404" pitchFamily="49" charset="0"/>
            </a:endParaRPr>
          </a:p>
        </p:txBody>
      </p:sp>
      <p:sp>
        <p:nvSpPr>
          <p:cNvPr id="9219" name="2 Subtítulo"/>
          <p:cNvSpPr>
            <a:spLocks noGrp="1"/>
          </p:cNvSpPr>
          <p:nvPr>
            <p:ph type="subTitle" idx="1"/>
          </p:nvPr>
        </p:nvSpPr>
        <p:spPr>
          <a:xfrm>
            <a:off x="5404048" y="4581128"/>
            <a:ext cx="3739952" cy="432048"/>
          </a:xfrm>
        </p:spPr>
        <p:txBody>
          <a:bodyPr/>
          <a:lstStyle/>
          <a:p>
            <a:pPr marR="0"/>
            <a:r>
              <a:rPr lang="es-ES" dirty="0" smtClean="0"/>
              <a:t>14 de mayo de 2019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20072" y="6165850"/>
            <a:ext cx="3816423" cy="692150"/>
          </a:xfrm>
        </p:spPr>
        <p:txBody>
          <a:bodyPr/>
          <a:lstStyle/>
          <a:p>
            <a:pPr>
              <a:defRPr/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>
              <a:defRPr/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9541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383086"/>
          </a:xfrm>
        </p:spPr>
        <p:txBody>
          <a:bodyPr/>
          <a:lstStyle/>
          <a:p>
            <a:pPr algn="just">
              <a:buFont typeface="Wingdings 3" pitchFamily="18" charset="2"/>
              <a:buNone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Establecer los procedimientos y controles necesarios para la ejecución de trabajos que impliquen excavaciones </a:t>
            </a:r>
            <a:r>
              <a:rPr lang="es-ES" sz="30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mayores a 1,5 m</a:t>
            </a:r>
            <a:r>
              <a:rPr lang="es-ES" sz="3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 profundidad.</a:t>
            </a:r>
          </a:p>
          <a:p>
            <a:pPr algn="just">
              <a:buFont typeface="Wingdings 3" pitchFamily="18" charset="2"/>
              <a:buNone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 3" pitchFamily="18" charset="2"/>
              <a:buNone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 3" pitchFamily="18" charset="2"/>
              <a:buNone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Observación</a:t>
            </a:r>
            <a:r>
              <a:rPr lang="es-E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 Algunos puntos que se van a comentar también aplican para </a:t>
            </a:r>
            <a:r>
              <a:rPr lang="es-ES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trabajos complejos con </a:t>
            </a:r>
            <a:r>
              <a:rPr lang="es-E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profundidades menores a 1,5 m.</a:t>
            </a: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076056" y="6408738"/>
            <a:ext cx="4067944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 </a:t>
            </a:r>
            <a:r>
              <a:rPr lang="es-UY" sz="1600" dirty="0"/>
              <a:t>Gerencia de Operaciones </a:t>
            </a:r>
            <a:r>
              <a:rPr lang="es-UY" sz="1600" dirty="0" smtClean="0"/>
              <a:t>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Objetivo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2643206"/>
          </a:xfrm>
        </p:spPr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Inspección previa del lugar</a:t>
            </a:r>
          </a:p>
          <a:p>
            <a:pPr algn="just">
              <a:buFont typeface="Wingdings" pitchFamily="2" charset="2"/>
              <a:buChar char="v"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Señalización</a:t>
            </a:r>
          </a:p>
          <a:p>
            <a:pPr algn="just">
              <a:buFont typeface="Wingdings" pitchFamily="2" charset="2"/>
              <a:buChar char="v"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Excavación</a:t>
            </a:r>
          </a:p>
          <a:p>
            <a:pPr algn="just">
              <a:buFont typeface="Wingdings" pitchFamily="2" charset="2"/>
              <a:buChar char="v"/>
            </a:pPr>
            <a:r>
              <a:rPr lang="es-ES" sz="3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Procedimiento de evacuación</a:t>
            </a:r>
          </a:p>
          <a:p>
            <a:pPr algn="just">
              <a:buFont typeface="Wingdings" pitchFamily="2" charset="2"/>
              <a:buChar char="v"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Finalización de los trabajos</a:t>
            </a:r>
          </a:p>
          <a:p>
            <a:pPr algn="just">
              <a:buFont typeface="Wingdings" pitchFamily="2" charset="2"/>
              <a:buChar char="v"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Revisión y control</a:t>
            </a:r>
          </a:p>
          <a:p>
            <a:pPr algn="just">
              <a:buFont typeface="Wingdings" pitchFamily="2" charset="2"/>
              <a:buChar char="v"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EPP obligatorio</a:t>
            </a:r>
          </a:p>
          <a:p>
            <a:pPr algn="just"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076056" y="6408738"/>
            <a:ext cx="4067944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Zona 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Puntos a tratar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2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Previo a salida consultar </a:t>
            </a:r>
            <a:r>
              <a:rPr lang="es-E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los Supervisores las posibles interferencias (que están disponible</a:t>
            </a:r>
            <a:r>
              <a:rPr lang="es-E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 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en el GIS como ser: UTE, GAS, ANCAP, Saneamiento, </a:t>
            </a:r>
            <a:r>
              <a:rPr lang="es-ES" sz="24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etc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). </a:t>
            </a:r>
          </a:p>
          <a:p>
            <a:pPr algn="just">
              <a:buFont typeface="Wingdings" pitchFamily="2" charset="2"/>
              <a:buChar char="§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En el lugar se debe identificar posibles elementos que revelen la existencia de terceros (carteles, columnas, cámaras, etc.). </a:t>
            </a:r>
          </a:p>
          <a:p>
            <a:pPr algn="just">
              <a:buFont typeface="Wingdings" pitchFamily="2" charset="2"/>
              <a:buChar char="§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Hacer cateos a mano para detectar posibles interferencias.</a:t>
            </a: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436096" y="6408738"/>
            <a:ext cx="3707904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Inspección previa del lugar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2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En caso de constatar la presencia de interferencias próximas a las redes de OSE se coordinará con cada ente. </a:t>
            </a:r>
          </a:p>
          <a:p>
            <a:pPr algn="just">
              <a:buFont typeface="Wingdings" pitchFamily="2" charset="2"/>
              <a:buChar char="§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deberán tomar todas las medidas precautorias posibles, así como aguardar los tiempos necesarios para su implementación. </a:t>
            </a:r>
          </a:p>
          <a:p>
            <a:pPr algn="just">
              <a:buFont typeface="Wingdings" pitchFamily="2" charset="2"/>
              <a:buChar char="§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debe tener en cuenta que una rotura en una instalación de un tercero puede provocar: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Graves accidentes para el grupo humano, como para terceros 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Costos imprevistos para la Administración.</a:t>
            </a: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08104" y="6408738"/>
            <a:ext cx="3635896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Inspección previa del lugar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2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 deberá tener en cuenta la existencia de elementos sobre el terreno cuya estabilidad pueda verse afectada una vez realizada la excavación:</a:t>
            </a:r>
          </a:p>
          <a:p>
            <a:pPr algn="just">
              <a:buFont typeface="Wingdings" pitchFamily="2" charset="2"/>
              <a:buChar char="§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Columnas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Cámaras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Edificaciones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Árboles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Etc.</a:t>
            </a:r>
            <a:endParaRPr lang="es-ES" sz="2400" b="1" dirty="0" smtClean="0"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436096" y="6408738"/>
            <a:ext cx="3707904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Inspección previa del lugar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2"/>
          </a:xfrm>
        </p:spPr>
        <p:txBody>
          <a:bodyPr/>
          <a:lstStyle/>
          <a:p>
            <a:pPr algn="just">
              <a:buNone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  <a:r>
              <a:rPr lang="es-ES" sz="24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Antes de comenzar la excavación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hay que solicitar la señalización necesaria. En caso de necesitar más elementos durante o al final del trabajo se debe llamar y agregar al pedido inicial.  </a:t>
            </a:r>
            <a:endParaRPr lang="es-ES" sz="2400" b="1" u="sng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None/>
            </a:pPr>
            <a:r>
              <a:rPr lang="es-E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  <a:p>
            <a:pPr algn="just">
              <a:buNone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Elementos a utilizar :</a:t>
            </a: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Trabajos en calles (de barrio) con velocidad de circulación de 45 Km/h</a:t>
            </a:r>
          </a:p>
          <a:p>
            <a:pPr lvl="1" algn="just">
              <a:buNone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ü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80112" y="6408738"/>
            <a:ext cx="3563888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Señalización</a:t>
            </a:r>
            <a:endParaRPr lang="es-ES" dirty="0"/>
          </a:p>
        </p:txBody>
      </p:sp>
      <p:pic>
        <p:nvPicPr>
          <p:cNvPr id="3076" name="Picture 0" descr="bali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8284" y="4300147"/>
            <a:ext cx="3587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3" descr="cin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786322"/>
            <a:ext cx="3651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3" descr="ma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429132"/>
            <a:ext cx="57785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Imagen 56" descr="Imagen relaciona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429132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4714" y="4356239"/>
            <a:ext cx="334011" cy="7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4168772"/>
          </a:xfrm>
        </p:spPr>
        <p:txBody>
          <a:bodyPr/>
          <a:lstStyle/>
          <a:p>
            <a:pPr algn="just">
              <a:buNone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1" algn="just">
              <a:buFont typeface="Wingdings" pitchFamily="2" charset="2"/>
              <a:buChar char="ü"/>
            </a:pPr>
            <a:endParaRPr lang="es-ES" sz="1200" b="1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</a:rPr>
              <a:t>Trabajos en Avenidas con velocidad de circulación de 45 Km/h. </a:t>
            </a:r>
            <a:r>
              <a:rPr lang="es-ES" sz="2400" b="1" dirty="0" err="1" smtClean="0">
                <a:solidFill>
                  <a:schemeClr val="tx2"/>
                </a:solidFill>
              </a:rPr>
              <a:t>Ej</a:t>
            </a:r>
            <a:r>
              <a:rPr lang="es-ES" sz="2400" b="1" dirty="0" smtClean="0">
                <a:solidFill>
                  <a:schemeClr val="tx2"/>
                </a:solidFill>
              </a:rPr>
              <a:t>: Millán, San Martín.</a:t>
            </a:r>
          </a:p>
          <a:p>
            <a:pPr lvl="1" algn="just">
              <a:buNone/>
            </a:pPr>
            <a:endParaRPr lang="es-ES" sz="2400" dirty="0" smtClean="0">
              <a:solidFill>
                <a:schemeClr val="tx2"/>
              </a:solidFill>
            </a:endParaRPr>
          </a:p>
          <a:p>
            <a:pPr marL="392113" lvl="1" indent="0" algn="just">
              <a:buNone/>
            </a:pPr>
            <a:endParaRPr lang="es-ES" sz="2400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endParaRPr lang="es-ES" sz="2400" dirty="0" smtClean="0">
              <a:solidFill>
                <a:schemeClr val="tx2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</a:rPr>
              <a:t>Trabajos en Vías de Circulación rápida de 60 a 75 Km/h.  </a:t>
            </a:r>
            <a:r>
              <a:rPr lang="es-ES" sz="2400" b="1" dirty="0" err="1" smtClean="0">
                <a:solidFill>
                  <a:schemeClr val="tx2"/>
                </a:solidFill>
              </a:rPr>
              <a:t>Ej</a:t>
            </a:r>
            <a:r>
              <a:rPr lang="es-ES" sz="2400" b="1" dirty="0" smtClean="0">
                <a:solidFill>
                  <a:schemeClr val="tx2"/>
                </a:solidFill>
              </a:rPr>
              <a:t>: Propios, Gral. Flores, Rambla Portuaria.</a:t>
            </a:r>
          </a:p>
          <a:p>
            <a:pPr lvl="1" algn="just">
              <a:buFont typeface="Wingdings" pitchFamily="2" charset="2"/>
              <a:buChar char="ü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556251" y="6408738"/>
            <a:ext cx="3587749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00076" y="341318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Señalización </a:t>
            </a:r>
            <a:br>
              <a:rPr lang="es-ES" dirty="0" smtClean="0"/>
            </a:br>
            <a:r>
              <a:rPr lang="es-ES" sz="3100" dirty="0" smtClean="0"/>
              <a:t>En estos casos si es necesario se solicita el apoyo de Tránsito de la I.M. </a:t>
            </a:r>
            <a:r>
              <a:rPr lang="es-ES" sz="3100" dirty="0"/>
              <a:t>En general:</a:t>
            </a:r>
          </a:p>
        </p:txBody>
      </p:sp>
      <p:pic>
        <p:nvPicPr>
          <p:cNvPr id="3076" name="Picture 0" descr="bali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0881" y="2644404"/>
            <a:ext cx="3587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3" descr="cin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0008" y="2973965"/>
            <a:ext cx="3651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3" descr="ma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0155" y="2825644"/>
            <a:ext cx="57785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Imagen 56" descr="Imagen relaciona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8310" y="2718587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8" descr="gent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97683" y="2718587"/>
            <a:ext cx="84137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0" descr="bali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4195" y="4692241"/>
            <a:ext cx="3587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3" descr="cin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1187" y="5009979"/>
            <a:ext cx="3651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ma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2321" y="4830815"/>
            <a:ext cx="57785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n 56" descr="Imagen relaciona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2212" y="4789270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gent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17034" y="4789270"/>
            <a:ext cx="84137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gent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0125" y="4773665"/>
            <a:ext cx="84137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5972" y="2730393"/>
            <a:ext cx="334011" cy="765705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9429" y="4746142"/>
            <a:ext cx="334011" cy="7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383086"/>
          </a:xfrm>
        </p:spPr>
        <p:txBody>
          <a:bodyPr/>
          <a:lstStyle/>
          <a:p>
            <a:pPr algn="just">
              <a:buFont typeface="Wingdings 3" pitchFamily="18" charset="2"/>
              <a:buNone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Realizadas las verificaciones previas, se </a:t>
            </a:r>
            <a:r>
              <a:rPr lang="es-ES" sz="3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puede comenzar </a:t>
            </a: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 la excavación.</a:t>
            </a:r>
          </a:p>
          <a:p>
            <a:pPr algn="just">
              <a:buFont typeface="Arial" pitchFamily="34" charset="0"/>
              <a:buChar char="•"/>
            </a:pPr>
            <a:endParaRPr lang="es-ES" sz="2400" dirty="0" smtClean="0">
              <a:solidFill>
                <a:srgbClr val="92D050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 dude en todo momento de requerir a la zona el apoyo de Supervisor, </a:t>
            </a:r>
            <a:r>
              <a:rPr lang="es-ES" sz="24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Prevencionista</a:t>
            </a:r>
            <a:r>
              <a:rPr lang="es-E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Ingeniero de apoyo y/o Jefe de zona para aplicar el plan de excavación o la adopción de medidas de seguridad adicionales.</a:t>
            </a:r>
            <a:r>
              <a:rPr lang="es-E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  <a:p>
            <a:pPr algn="just">
              <a:buFont typeface="Arial" pitchFamily="34" charset="0"/>
              <a:buChar char="•"/>
            </a:pP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 se perm</a:t>
            </a:r>
            <a:r>
              <a:rPr lang="es-E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it</a:t>
            </a:r>
            <a:r>
              <a:rPr lang="es-E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irá el ingreso a la excavación sin haber inspeccionado la estabilidad de la misma.</a:t>
            </a:r>
          </a:p>
          <a:p>
            <a:pPr algn="just">
              <a:buFont typeface="Arial" pitchFamily="34" charset="0"/>
              <a:buChar char="•"/>
            </a:pPr>
            <a:endParaRPr lang="es-E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 3" pitchFamily="18" charset="2"/>
              <a:buNone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 3" pitchFamily="18" charset="2"/>
              <a:buNone/>
            </a:pPr>
            <a:endParaRPr lang="es-ES" sz="3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 3" pitchFamily="18" charset="2"/>
              <a:buNone/>
            </a:pPr>
            <a:r>
              <a:rPr lang="es-ES" sz="3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  <a:endParaRPr lang="es-E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Wingdings 3" pitchFamily="18" charset="2"/>
              <a:buNone/>
            </a:pPr>
            <a:endParaRPr lang="es-ES" dirty="0" smtClean="0"/>
          </a:p>
        </p:txBody>
      </p:sp>
      <p:sp>
        <p:nvSpPr>
          <p:cNvPr id="12291" name="2 Marcador de pie de página"/>
          <p:cNvSpPr>
            <a:spLocks noGrp="1"/>
          </p:cNvSpPr>
          <p:nvPr>
            <p:ph type="ftr" sz="quarter" idx="11"/>
          </p:nvPr>
        </p:nvSpPr>
        <p:spPr bwMode="auto">
          <a:xfrm>
            <a:off x="5148064" y="6408738"/>
            <a:ext cx="3995936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/>
              <a:t>Zona </a:t>
            </a:r>
            <a:r>
              <a:rPr lang="es-UY" sz="1600" dirty="0" smtClean="0"/>
              <a:t>Centro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UY" sz="1600" dirty="0" smtClean="0"/>
              <a:t>Gerencia </a:t>
            </a:r>
            <a:r>
              <a:rPr lang="es-UY" sz="1600" dirty="0"/>
              <a:t>de Operaciones Técnicas</a:t>
            </a:r>
            <a:endParaRPr lang="es-ES" sz="1600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Excavación.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1979</TotalTime>
  <Words>875</Words>
  <Application>Microsoft Office PowerPoint</Application>
  <PresentationFormat>Presentación en pantalla (4:3)</PresentationFormat>
  <Paragraphs>172</Paragraphs>
  <Slides>19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9" baseType="lpstr">
      <vt:lpstr>AMGDT</vt:lpstr>
      <vt:lpstr>Arial</vt:lpstr>
      <vt:lpstr>Calibri</vt:lpstr>
      <vt:lpstr>Courier New</vt:lpstr>
      <vt:lpstr>Lucida Sans Unicode</vt:lpstr>
      <vt:lpstr>Verdana</vt:lpstr>
      <vt:lpstr>Wingdings</vt:lpstr>
      <vt:lpstr>Wingdings 2</vt:lpstr>
      <vt:lpstr>Wingdings 3</vt:lpstr>
      <vt:lpstr>Concurrencia</vt:lpstr>
      <vt:lpstr>  Plan de excavación </vt:lpstr>
      <vt:lpstr>Objetivo</vt:lpstr>
      <vt:lpstr>Puntos a tratar </vt:lpstr>
      <vt:lpstr>Inspección previa del lugar</vt:lpstr>
      <vt:lpstr>Inspección previa del lugar</vt:lpstr>
      <vt:lpstr>Inspección previa del lugar</vt:lpstr>
      <vt:lpstr>Señalización</vt:lpstr>
      <vt:lpstr>Señalización  En estos casos si es necesario se solicita el apoyo de Tránsito de la I.M. En general:</vt:lpstr>
      <vt:lpstr>Excavación.</vt:lpstr>
      <vt:lpstr>Excavación</vt:lpstr>
      <vt:lpstr>Excavación con talud</vt:lpstr>
      <vt:lpstr>Excavación con entibado</vt:lpstr>
      <vt:lpstr>Excavación con entibado</vt:lpstr>
      <vt:lpstr>Excavación con entibado</vt:lpstr>
      <vt:lpstr>Procedimiento de evacuación</vt:lpstr>
      <vt:lpstr>Revisión y control</vt:lpstr>
      <vt:lpstr>EPP (Equipos de Protección Personal). Uso obligatorio.</vt:lpstr>
      <vt:lpstr>Finalización de los trabajos</vt:lpstr>
      <vt:lpstr> Aportes, sugerencias, preguntas??                     GRACIAS!!</vt:lpstr>
    </vt:vector>
  </TitlesOfParts>
  <Company>OSE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Búsqueda activa de fugas en sectores de Montevideo.</dc:title>
  <dc:creator>Jose Scavone</dc:creator>
  <cp:lastModifiedBy>Fabiana Vazquez Camarano</cp:lastModifiedBy>
  <cp:revision>282</cp:revision>
  <dcterms:created xsi:type="dcterms:W3CDTF">2015-12-09T19:48:04Z</dcterms:created>
  <dcterms:modified xsi:type="dcterms:W3CDTF">2020-02-17T17:54:05Z</dcterms:modified>
</cp:coreProperties>
</file>